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gif" ContentType="image/gif"/>
  <Default Extension="rels" ContentType="application/vnd.openxmlformats-package.relationships+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864" r:id="rId1"/>
    <p:sldMasterId id="2147483852" r:id="rId2"/>
  </p:sldMasterIdLst>
  <p:notesMasterIdLst>
    <p:notesMasterId r:id="rId31"/>
  </p:notesMasterIdLst>
  <p:handoutMasterIdLst>
    <p:handoutMasterId r:id="rId32"/>
  </p:handoutMasterIdLst>
  <p:sldIdLst>
    <p:sldId id="256" r:id="rId3"/>
    <p:sldId id="277" r:id="rId4"/>
    <p:sldId id="280" r:id="rId5"/>
    <p:sldId id="281" r:id="rId6"/>
    <p:sldId id="257" r:id="rId7"/>
    <p:sldId id="275" r:id="rId8"/>
    <p:sldId id="258" r:id="rId9"/>
    <p:sldId id="287" r:id="rId10"/>
    <p:sldId id="285" r:id="rId11"/>
    <p:sldId id="286" r:id="rId12"/>
    <p:sldId id="278" r:id="rId13"/>
    <p:sldId id="288" r:id="rId14"/>
    <p:sldId id="289" r:id="rId15"/>
    <p:sldId id="294" r:id="rId16"/>
    <p:sldId id="276" r:id="rId17"/>
    <p:sldId id="279" r:id="rId18"/>
    <p:sldId id="267" r:id="rId19"/>
    <p:sldId id="292" r:id="rId20"/>
    <p:sldId id="268" r:id="rId21"/>
    <p:sldId id="283" r:id="rId22"/>
    <p:sldId id="282" r:id="rId23"/>
    <p:sldId id="271" r:id="rId24"/>
    <p:sldId id="293" r:id="rId25"/>
    <p:sldId id="290" r:id="rId26"/>
    <p:sldId id="291" r:id="rId27"/>
    <p:sldId id="284" r:id="rId28"/>
    <p:sldId id="273" r:id="rId29"/>
    <p:sldId id="274" r:id="rId3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2805"/>
    <p:restoredTop sz="75377"/>
  </p:normalViewPr>
  <p:slideViewPr>
    <p:cSldViewPr snapToGrid="0" snapToObjects="1">
      <p:cViewPr varScale="1">
        <p:scale>
          <a:sx n="84" d="100"/>
          <a:sy n="84" d="100"/>
        </p:scale>
        <p:origin x="416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8.xml"/><Relationship Id="rId21" Type="http://schemas.openxmlformats.org/officeDocument/2006/relationships/slide" Target="slides/slide19.xml"/><Relationship Id="rId22" Type="http://schemas.openxmlformats.org/officeDocument/2006/relationships/slide" Target="slides/slide20.xml"/><Relationship Id="rId23" Type="http://schemas.openxmlformats.org/officeDocument/2006/relationships/slide" Target="slides/slide21.xml"/><Relationship Id="rId24" Type="http://schemas.openxmlformats.org/officeDocument/2006/relationships/slide" Target="slides/slide22.xml"/><Relationship Id="rId25" Type="http://schemas.openxmlformats.org/officeDocument/2006/relationships/slide" Target="slides/slide23.xml"/><Relationship Id="rId26" Type="http://schemas.openxmlformats.org/officeDocument/2006/relationships/slide" Target="slides/slide24.xml"/><Relationship Id="rId27" Type="http://schemas.openxmlformats.org/officeDocument/2006/relationships/slide" Target="slides/slide25.xml"/><Relationship Id="rId28" Type="http://schemas.openxmlformats.org/officeDocument/2006/relationships/slide" Target="slides/slide26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30" Type="http://schemas.openxmlformats.org/officeDocument/2006/relationships/slide" Target="slides/slide28.xml"/><Relationship Id="rId31" Type="http://schemas.openxmlformats.org/officeDocument/2006/relationships/notesMaster" Target="notesMasters/notesMaster1.xml"/><Relationship Id="rId32" Type="http://schemas.openxmlformats.org/officeDocument/2006/relationships/handoutMaster" Target="handoutMasters/handoutMaster1.xml"/><Relationship Id="rId9" Type="http://schemas.openxmlformats.org/officeDocument/2006/relationships/slide" Target="slides/slide7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33" Type="http://schemas.openxmlformats.org/officeDocument/2006/relationships/presProps" Target="presProps.xml"/><Relationship Id="rId34" Type="http://schemas.openxmlformats.org/officeDocument/2006/relationships/viewProps" Target="viewProps.xml"/><Relationship Id="rId35" Type="http://schemas.openxmlformats.org/officeDocument/2006/relationships/theme" Target="theme/theme1.xml"/><Relationship Id="rId36" Type="http://schemas.openxmlformats.org/officeDocument/2006/relationships/tableStyles" Target="tableStyles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slide" Target="slides/slide15.xml"/><Relationship Id="rId18" Type="http://schemas.openxmlformats.org/officeDocument/2006/relationships/slide" Target="slides/slide16.xml"/><Relationship Id="rId19" Type="http://schemas.openxmlformats.org/officeDocument/2006/relationships/slide" Target="slides/slide1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D5E8C51-ED0C-714A-9E7F-19968E617F45}" type="datetimeFigureOut">
              <a:rPr lang="en-US" smtClean="0"/>
              <a:t>6/28/18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425CB59-BD83-434F-A9DD-954DC120E3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994369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BC2582C-57E6-C243-AA11-E0A8C0B7C851}" type="datetimeFigureOut">
              <a:rPr lang="en-US" smtClean="0"/>
              <a:t>6/27/18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3B33F18-381B-FD43-A1FE-5324CBB2D4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28820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2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B33F18-381B-FD43-A1FE-5324CBB2D4A9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655649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B33F18-381B-FD43-A1FE-5324CBB2D4A9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907902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B33F18-381B-FD43-A1FE-5324CBB2D4A9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430511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B33F18-381B-FD43-A1FE-5324CBB2D4A9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916490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B33F18-381B-FD43-A1FE-5324CBB2D4A9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90673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B33F18-381B-FD43-A1FE-5324CBB2D4A9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950944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B33F18-381B-FD43-A1FE-5324CBB2D4A9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37642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B33F18-381B-FD43-A1FE-5324CBB2D4A9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788483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kern="1200" baseline="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B33F18-381B-FD43-A1FE-5324CBB2D4A9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886832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B33F18-381B-FD43-A1FE-5324CBB2D4A9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127029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B33F18-381B-FD43-A1FE-5324CBB2D4A9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75837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B33F18-381B-FD43-A1FE-5324CBB2D4A9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121151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B33F18-381B-FD43-A1FE-5324CBB2D4A9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873980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B33F18-381B-FD43-A1FE-5324CBB2D4A9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198395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B33F18-381B-FD43-A1FE-5324CBB2D4A9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230316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B33F18-381B-FD43-A1FE-5324CBB2D4A9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064869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B33F18-381B-FD43-A1FE-5324CBB2D4A9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82965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B33F18-381B-FD43-A1FE-5324CBB2D4A9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9151900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B33F18-381B-FD43-A1FE-5324CBB2D4A9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5710491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B33F18-381B-FD43-A1FE-5324CBB2D4A9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5293165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B33F18-381B-FD43-A1FE-5324CBB2D4A9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050325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B33F18-381B-FD43-A1FE-5324CBB2D4A9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215389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B33F18-381B-FD43-A1FE-5324CBB2D4A9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620952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B33F18-381B-FD43-A1FE-5324CBB2D4A9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651079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B33F18-381B-FD43-A1FE-5324CBB2D4A9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309184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B33F18-381B-FD43-A1FE-5324CBB2D4A9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62362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B33F18-381B-FD43-A1FE-5324CBB2D4A9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269448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B33F18-381B-FD43-A1FE-5324CBB2D4A9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73351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53D05C-14F7-0544-B39F-3101710CE230}" type="datetimeFigureOut">
              <a:rPr lang="en-US" smtClean="0"/>
              <a:t>6/27/18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D3C6A9-332E-BC41-8F04-767988991943}" type="slidenum">
              <a:rPr lang="en-US" smtClean="0"/>
              <a:t>‹#›</a:t>
            </a:fld>
            <a:endParaRPr lang="en-US"/>
          </a:p>
        </p:txBody>
      </p:sp>
    </p:spTree>
    <p:extLst/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53D05C-14F7-0544-B39F-3101710CE230}" type="datetimeFigureOut">
              <a:rPr lang="en-US" smtClean="0"/>
              <a:t>6/27/18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D3C6A9-332E-BC41-8F04-767988991943}" type="slidenum">
              <a:rPr lang="en-US" smtClean="0"/>
              <a:t>‹#›</a:t>
            </a:fld>
            <a:endParaRPr lang="en-US"/>
          </a:p>
        </p:txBody>
      </p:sp>
    </p:spTree>
    <p:extLst/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53D05C-14F7-0544-B39F-3101710CE230}" type="datetimeFigureOut">
              <a:rPr lang="en-US" smtClean="0"/>
              <a:t>6/27/18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D3C6A9-332E-BC41-8F04-767988991943}" type="slidenum">
              <a:rPr lang="en-US" smtClean="0"/>
              <a:t>‹#›</a:t>
            </a:fld>
            <a:endParaRPr lang="en-US"/>
          </a:p>
        </p:txBody>
      </p:sp>
    </p:spTree>
    <p:extLst/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53D05C-14F7-0544-B39F-3101710CE230}" type="datetimeFigureOut">
              <a:rPr lang="en-US" smtClean="0"/>
              <a:pPr/>
              <a:t>6/27/18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D3C6A9-332E-BC41-8F04-7679889919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331712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53D05C-14F7-0544-B39F-3101710CE230}" type="datetimeFigureOut">
              <a:rPr lang="en-US" smtClean="0"/>
              <a:t>6/27/18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D3C6A9-332E-BC41-8F04-767988991943}" type="slidenum">
              <a:rPr lang="en-US" smtClean="0"/>
              <a:t>‹#›</a:t>
            </a:fld>
            <a:endParaRPr lang="en-US"/>
          </a:p>
        </p:txBody>
      </p:sp>
    </p:spTree>
    <p:extLst/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53D05C-14F7-0544-B39F-3101710CE230}" type="datetimeFigureOut">
              <a:rPr lang="en-US" smtClean="0"/>
              <a:t>6/27/18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D3C6A9-332E-BC41-8F04-767988991943}" type="slidenum">
              <a:rPr lang="en-US" smtClean="0"/>
              <a:t>‹#›</a:t>
            </a:fld>
            <a:endParaRPr lang="en-US"/>
          </a:p>
        </p:txBody>
      </p:sp>
    </p:spTree>
    <p:extLst/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53D05C-14F7-0544-B39F-3101710CE230}" type="datetimeFigureOut">
              <a:rPr lang="en-US" smtClean="0"/>
              <a:t>6/27/18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D3C6A9-332E-BC41-8F04-767988991943}" type="slidenum">
              <a:rPr lang="en-US" smtClean="0"/>
              <a:t>‹#›</a:t>
            </a:fld>
            <a:endParaRPr lang="en-US"/>
          </a:p>
        </p:txBody>
      </p:sp>
    </p:spTree>
    <p:extLst/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53D05C-14F7-0544-B39F-3101710CE230}" type="datetimeFigureOut">
              <a:rPr lang="en-US" smtClean="0"/>
              <a:t>6/27/18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D3C6A9-332E-BC41-8F04-767988991943}" type="slidenum">
              <a:rPr lang="en-US" smtClean="0"/>
              <a:t>‹#›</a:t>
            </a:fld>
            <a:endParaRPr lang="en-US"/>
          </a:p>
        </p:txBody>
      </p:sp>
    </p:spTree>
    <p:extLst/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53D05C-14F7-0544-B39F-3101710CE230}" type="datetimeFigureOut">
              <a:rPr lang="en-US" smtClean="0"/>
              <a:t>6/27/18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D3C6A9-332E-BC41-8F04-767988991943}" type="slidenum">
              <a:rPr lang="en-US" smtClean="0"/>
              <a:t>‹#›</a:t>
            </a:fld>
            <a:endParaRPr lang="en-US"/>
          </a:p>
        </p:txBody>
      </p:sp>
    </p:spTree>
    <p:extLst/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53D05C-14F7-0544-B39F-3101710CE230}" type="datetimeFigureOut">
              <a:rPr lang="en-US" smtClean="0"/>
              <a:t>6/27/18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D3C6A9-332E-BC41-8F04-767988991943}" type="slidenum">
              <a:rPr lang="en-US" smtClean="0"/>
              <a:t>‹#›</a:t>
            </a:fld>
            <a:endParaRPr lang="en-US"/>
          </a:p>
        </p:txBody>
      </p:sp>
    </p:spTree>
    <p:extLst/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53D05C-14F7-0544-B39F-3101710CE230}" type="datetimeFigureOut">
              <a:rPr lang="en-US" smtClean="0"/>
              <a:t>6/27/18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D3C6A9-332E-BC41-8F04-767988991943}" type="slidenum">
              <a:rPr lang="en-US" smtClean="0"/>
              <a:t>‹#›</a:t>
            </a:fld>
            <a:endParaRPr lang="en-US"/>
          </a:p>
        </p:txBody>
      </p:sp>
    </p:spTree>
    <p:extLst/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53D05C-14F7-0544-B39F-3101710CE230}" type="datetimeFigureOut">
              <a:rPr lang="en-US" smtClean="0"/>
              <a:t>6/27/18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D3C6A9-332E-BC41-8F04-767988991943}" type="slidenum">
              <a:rPr lang="en-US" smtClean="0"/>
              <a:t>‹#›</a:t>
            </a:fld>
            <a:endParaRPr lang="en-US"/>
          </a:p>
        </p:txBody>
      </p:sp>
    </p:spTree>
    <p:extLst/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53D05C-14F7-0544-B39F-3101710CE230}" type="datetimeFigureOut">
              <a:rPr lang="en-US" smtClean="0"/>
              <a:t>6/27/18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D3C6A9-332E-BC41-8F04-767988991943}" type="slidenum">
              <a:rPr lang="en-US" smtClean="0"/>
              <a:t>‹#›</a:t>
            </a:fld>
            <a:endParaRPr lang="en-US"/>
          </a:p>
        </p:txBody>
      </p:sp>
    </p:spTree>
    <p:extLst/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53D05C-14F7-0544-B39F-3101710CE230}" type="datetimeFigureOut">
              <a:rPr lang="en-US" smtClean="0"/>
              <a:t>6/27/18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D3C6A9-332E-BC41-8F04-767988991943}" type="slidenum">
              <a:rPr lang="en-US" smtClean="0"/>
              <a:t>‹#›</a:t>
            </a:fld>
            <a:endParaRPr lang="en-US"/>
          </a:p>
        </p:txBody>
      </p:sp>
    </p:spTree>
    <p:extLst/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53D05C-14F7-0544-B39F-3101710CE230}" type="datetimeFigureOut">
              <a:rPr lang="en-US" smtClean="0"/>
              <a:t>6/27/18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D3C6A9-332E-BC41-8F04-767988991943}" type="slidenum">
              <a:rPr lang="en-US" smtClean="0"/>
              <a:t>‹#›</a:t>
            </a:fld>
            <a:endParaRPr lang="en-US"/>
          </a:p>
        </p:txBody>
      </p:sp>
    </p:spTree>
    <p:extLst/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53D05C-14F7-0544-B39F-3101710CE230}" type="datetimeFigureOut">
              <a:rPr lang="en-US" smtClean="0"/>
              <a:t>6/27/18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D3C6A9-332E-BC41-8F04-767988991943}" type="slidenum">
              <a:rPr lang="en-US" smtClean="0"/>
              <a:t>‹#›</a:t>
            </a:fld>
            <a:endParaRPr lang="en-US"/>
          </a:p>
        </p:txBody>
      </p:sp>
    </p:spTree>
    <p:extLst/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53D05C-14F7-0544-B39F-3101710CE230}" type="datetimeFigureOut">
              <a:rPr lang="en-US" smtClean="0"/>
              <a:t>6/27/18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D3C6A9-332E-BC41-8F04-767988991943}" type="slidenum">
              <a:rPr lang="en-US" smtClean="0"/>
              <a:t>‹#›</a:t>
            </a:fld>
            <a:endParaRPr lang="en-US"/>
          </a:p>
        </p:txBody>
      </p:sp>
    </p:spTree>
    <p:extLst/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53D05C-14F7-0544-B39F-3101710CE230}" type="datetimeFigureOut">
              <a:rPr lang="en-US" smtClean="0"/>
              <a:t>6/27/18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D3C6A9-332E-BC41-8F04-767988991943}" type="slidenum">
              <a:rPr lang="en-US" smtClean="0"/>
              <a:t>‹#›</a:t>
            </a:fld>
            <a:endParaRPr lang="en-US"/>
          </a:p>
        </p:txBody>
      </p:sp>
    </p:spTree>
    <p:extLst/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53D05C-14F7-0544-B39F-3101710CE230}" type="datetimeFigureOut">
              <a:rPr lang="en-US" smtClean="0"/>
              <a:t>6/27/18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D3C6A9-332E-BC41-8F04-767988991943}" type="slidenum">
              <a:rPr lang="en-US" smtClean="0"/>
              <a:t>‹#›</a:t>
            </a:fld>
            <a:endParaRPr lang="en-US"/>
          </a:p>
        </p:txBody>
      </p:sp>
    </p:spTree>
    <p:extLst/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53D05C-14F7-0544-B39F-3101710CE230}" type="datetimeFigureOut">
              <a:rPr lang="en-US" smtClean="0"/>
              <a:t>6/27/18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D3C6A9-332E-BC41-8F04-767988991943}" type="slidenum">
              <a:rPr lang="en-US" smtClean="0"/>
              <a:t>‹#›</a:t>
            </a:fld>
            <a:endParaRPr lang="en-US"/>
          </a:p>
        </p:txBody>
      </p:sp>
    </p:spTree>
    <p:extLst/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53D05C-14F7-0544-B39F-3101710CE230}" type="datetimeFigureOut">
              <a:rPr lang="en-US" smtClean="0"/>
              <a:t>6/27/18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D3C6A9-332E-BC41-8F04-767988991943}" type="slidenum">
              <a:rPr lang="en-US" smtClean="0"/>
              <a:t>‹#›</a:t>
            </a:fld>
            <a:endParaRPr lang="en-US"/>
          </a:p>
        </p:txBody>
      </p:sp>
    </p:spTree>
    <p:extLst/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53D05C-14F7-0544-B39F-3101710CE230}" type="datetimeFigureOut">
              <a:rPr lang="en-US" smtClean="0"/>
              <a:t>6/27/18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D3C6A9-332E-BC41-8F04-767988991943}" type="slidenum">
              <a:rPr lang="en-US" smtClean="0"/>
              <a:t>‹#›</a:t>
            </a:fld>
            <a:endParaRPr lang="en-US"/>
          </a:p>
        </p:txBody>
      </p:sp>
    </p:spTree>
    <p:extLst/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53D05C-14F7-0544-B39F-3101710CE230}" type="datetimeFigureOut">
              <a:rPr lang="en-US" smtClean="0"/>
              <a:t>6/27/18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D3C6A9-332E-BC41-8F04-767988991943}" type="slidenum">
              <a:rPr lang="en-US" smtClean="0"/>
              <a:t>‹#›</a:t>
            </a:fld>
            <a:endParaRPr lang="en-US"/>
          </a:p>
        </p:txBody>
      </p:sp>
    </p:spTree>
    <p:extLst/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4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3.xml"/><Relationship Id="rId12" Type="http://schemas.openxmlformats.org/officeDocument/2006/relationships/theme" Target="../theme/theme2.xml"/><Relationship Id="rId13" Type="http://schemas.openxmlformats.org/officeDocument/2006/relationships/image" Target="../media/image1.png"/><Relationship Id="rId1" Type="http://schemas.openxmlformats.org/officeDocument/2006/relationships/slideLayout" Target="../slideLayouts/slideLayout13.xml"/><Relationship Id="rId2" Type="http://schemas.openxmlformats.org/officeDocument/2006/relationships/slideLayout" Target="../slideLayouts/slideLayout14.xml"/><Relationship Id="rId3" Type="http://schemas.openxmlformats.org/officeDocument/2006/relationships/slideLayout" Target="../slideLayouts/slideLayout15.xml"/><Relationship Id="rId4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7.xml"/><Relationship Id="rId6" Type="http://schemas.openxmlformats.org/officeDocument/2006/relationships/slideLayout" Target="../slideLayouts/slideLayout18.xml"/><Relationship Id="rId7" Type="http://schemas.openxmlformats.org/officeDocument/2006/relationships/slideLayout" Target="../slideLayouts/slideLayout19.xml"/><Relationship Id="rId8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396838" y="6356351"/>
            <a:ext cx="116526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0">
                <a:solidFill>
                  <a:schemeClr val="tx1">
                    <a:tint val="75000"/>
                  </a:schemeClr>
                </a:solidFill>
                <a:latin typeface="Trebuchet MS Regular" charset="0"/>
              </a:defRPr>
            </a:lvl1pPr>
          </a:lstStyle>
          <a:p>
            <a:fld id="{E653D05C-14F7-0544-B39F-3101710CE230}" type="datetimeFigureOut">
              <a:rPr lang="en-US" smtClean="0"/>
              <a:pPr/>
              <a:t>6/27/18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90070" y="6356351"/>
            <a:ext cx="35985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0">
                <a:solidFill>
                  <a:schemeClr val="tx1">
                    <a:tint val="75000"/>
                  </a:schemeClr>
                </a:solidFill>
                <a:latin typeface="Trebuchet MS Regular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16606" y="6356351"/>
            <a:ext cx="96579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0">
                <a:solidFill>
                  <a:schemeClr val="tx1">
                    <a:tint val="75000"/>
                  </a:schemeClr>
                </a:solidFill>
                <a:latin typeface="Trebuchet MS Regular" charset="0"/>
              </a:defRPr>
            </a:lvl1pPr>
          </a:lstStyle>
          <a:p>
            <a:fld id="{F4D3C6A9-332E-BC41-8F04-7679889919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2363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5" r:id="rId1"/>
    <p:sldLayoutId id="2147483866" r:id="rId2"/>
    <p:sldLayoutId id="2147483867" r:id="rId3"/>
    <p:sldLayoutId id="2147483868" r:id="rId4"/>
    <p:sldLayoutId id="2147483869" r:id="rId5"/>
    <p:sldLayoutId id="2147483870" r:id="rId6"/>
    <p:sldLayoutId id="2147483871" r:id="rId7"/>
    <p:sldLayoutId id="2147483872" r:id="rId8"/>
    <p:sldLayoutId id="2147483873" r:id="rId9"/>
    <p:sldLayoutId id="2147483874" r:id="rId10"/>
    <p:sldLayoutId id="2147483875" r:id="rId11"/>
    <p:sldLayoutId id="2147483876" r:id="rId12"/>
  </p:sldLayoutIdLst>
  <p:txStyles>
    <p:titleStyle>
      <a:lvl1pPr algn="ctr" defTabSz="457200" rtl="0" eaLnBrk="1" latinLnBrk="0" hangingPunct="1">
        <a:spcBef>
          <a:spcPct val="0"/>
        </a:spcBef>
        <a:buNone/>
        <a:defRPr sz="4400" b="0" i="0" kern="1200">
          <a:solidFill>
            <a:schemeClr val="accent4"/>
          </a:solidFill>
          <a:latin typeface="Trebuchet MS Regular" charset="0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b="0" i="0" kern="1200">
          <a:solidFill>
            <a:schemeClr val="bg1">
              <a:lumMod val="95000"/>
            </a:schemeClr>
          </a:solidFill>
          <a:latin typeface="Trebuchet MS Regular" charset="0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b="0" i="0" kern="1200">
          <a:solidFill>
            <a:schemeClr val="bg1">
              <a:lumMod val="95000"/>
            </a:schemeClr>
          </a:solidFill>
          <a:latin typeface="Trebuchet MS Regular" charset="0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b="0" i="0" kern="1200">
          <a:solidFill>
            <a:schemeClr val="bg1">
              <a:lumMod val="95000"/>
            </a:schemeClr>
          </a:solidFill>
          <a:latin typeface="Trebuchet MS Regular" charset="0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b="0" i="0" kern="1200">
          <a:solidFill>
            <a:schemeClr val="bg1">
              <a:lumMod val="95000"/>
            </a:schemeClr>
          </a:solidFill>
          <a:latin typeface="Trebuchet MS Regular" charset="0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b="0" i="0" kern="1200">
          <a:solidFill>
            <a:schemeClr val="bg1">
              <a:lumMod val="95000"/>
            </a:schemeClr>
          </a:solidFill>
          <a:latin typeface="Trebuchet MS Regular" charset="0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396838" y="6356351"/>
            <a:ext cx="116526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0">
                <a:solidFill>
                  <a:schemeClr val="tx1">
                    <a:tint val="75000"/>
                  </a:schemeClr>
                </a:solidFill>
                <a:latin typeface="Trebuchet MS Regular" charset="0"/>
              </a:defRPr>
            </a:lvl1pPr>
          </a:lstStyle>
          <a:p>
            <a:fld id="{E653D05C-14F7-0544-B39F-3101710CE230}" type="datetimeFigureOut">
              <a:rPr lang="en-US" smtClean="0"/>
              <a:pPr/>
              <a:t>6/27/18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90070" y="6356351"/>
            <a:ext cx="35985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0">
                <a:solidFill>
                  <a:schemeClr val="tx1">
                    <a:tint val="75000"/>
                  </a:schemeClr>
                </a:solidFill>
                <a:latin typeface="Trebuchet MS Regular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16606" y="6356351"/>
            <a:ext cx="96579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0">
                <a:solidFill>
                  <a:schemeClr val="tx1">
                    <a:tint val="75000"/>
                  </a:schemeClr>
                </a:solidFill>
                <a:latin typeface="Trebuchet MS Regular" charset="0"/>
              </a:defRPr>
            </a:lvl1pPr>
          </a:lstStyle>
          <a:p>
            <a:fld id="{F4D3C6A9-332E-BC41-8F04-7679889919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8390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3" r:id="rId1"/>
    <p:sldLayoutId id="2147483854" r:id="rId2"/>
    <p:sldLayoutId id="2147483855" r:id="rId3"/>
    <p:sldLayoutId id="2147483856" r:id="rId4"/>
    <p:sldLayoutId id="2147483857" r:id="rId5"/>
    <p:sldLayoutId id="2147483858" r:id="rId6"/>
    <p:sldLayoutId id="2147483859" r:id="rId7"/>
    <p:sldLayoutId id="2147483860" r:id="rId8"/>
    <p:sldLayoutId id="2147483861" r:id="rId9"/>
    <p:sldLayoutId id="2147483862" r:id="rId10"/>
    <p:sldLayoutId id="2147483863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b="0" i="0" kern="1200">
          <a:solidFill>
            <a:schemeClr val="accent4"/>
          </a:solidFill>
          <a:latin typeface="Trebuchet MS Regular" charset="0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b="0" i="0" kern="1200">
          <a:solidFill>
            <a:schemeClr val="bg1">
              <a:lumMod val="95000"/>
            </a:schemeClr>
          </a:solidFill>
          <a:latin typeface="Trebuchet MS Regular" charset="0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b="0" i="0" kern="1200">
          <a:solidFill>
            <a:schemeClr val="bg1">
              <a:lumMod val="95000"/>
            </a:schemeClr>
          </a:solidFill>
          <a:latin typeface="Trebuchet MS Regular" charset="0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b="0" i="0" kern="1200">
          <a:solidFill>
            <a:schemeClr val="bg1">
              <a:lumMod val="95000"/>
            </a:schemeClr>
          </a:solidFill>
          <a:latin typeface="Trebuchet MS Regular" charset="0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b="0" i="0" kern="1200">
          <a:solidFill>
            <a:schemeClr val="bg1">
              <a:lumMod val="95000"/>
            </a:schemeClr>
          </a:solidFill>
          <a:latin typeface="Trebuchet MS Regular" charset="0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b="0" i="0" kern="1200">
          <a:solidFill>
            <a:schemeClr val="bg1">
              <a:lumMod val="95000"/>
            </a:schemeClr>
          </a:solidFill>
          <a:latin typeface="Trebuchet MS Regular" charset="0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6.gif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7.gif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8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2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2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9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10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2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2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2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.tif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 smtClean="0"/>
              <a:t>Sweetening Your Threat Intelligence with Automated Honeypots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Alexander Merck &amp; Chris Collins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4323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2001" y="418453"/>
            <a:ext cx="9052146" cy="5481841"/>
          </a:xfrm>
        </p:spPr>
      </p:pic>
    </p:spTree>
    <p:extLst>
      <p:ext uri="{BB962C8B-B14F-4D97-AF65-F5344CB8AC3E}">
        <p14:creationId xmlns:p14="http://schemas.microsoft.com/office/powerpoint/2010/main" val="1238077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590" y="315289"/>
            <a:ext cx="10972800" cy="1143000"/>
          </a:xfrm>
        </p:spPr>
        <p:txBody>
          <a:bodyPr/>
          <a:lstStyle/>
          <a:p>
            <a:r>
              <a:rPr lang="en-US" dirty="0" smtClean="0"/>
              <a:t>Why not just run MHN?</a:t>
            </a:r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525963"/>
          </a:xfrm>
        </p:spPr>
        <p:txBody>
          <a:bodyPr>
            <a:normAutofit/>
          </a:bodyPr>
          <a:lstStyle/>
          <a:p>
            <a:r>
              <a:rPr lang="en-US" sz="2800" dirty="0" smtClean="0"/>
              <a:t>Because containers and automation are fun!</a:t>
            </a:r>
            <a:br>
              <a:rPr lang="en-US" sz="2800" dirty="0" smtClean="0"/>
            </a:br>
            <a:endParaRPr lang="en-US" sz="2800" dirty="0" smtClean="0"/>
          </a:p>
          <a:p>
            <a:r>
              <a:rPr lang="en-US" sz="2800" dirty="0" smtClean="0"/>
              <a:t>Also</a:t>
            </a:r>
            <a:r>
              <a:rPr lang="mr-IN" sz="2800" dirty="0" smtClean="0"/>
              <a:t>…</a:t>
            </a:r>
            <a:endParaRPr lang="en-US" sz="2800" dirty="0" smtClean="0"/>
          </a:p>
          <a:p>
            <a:pPr lvl="1"/>
            <a:r>
              <a:rPr lang="en-US" dirty="0" smtClean="0"/>
              <a:t>MHN appears to no longer be actively supported by </a:t>
            </a:r>
            <a:r>
              <a:rPr lang="en-US" dirty="0" err="1" smtClean="0"/>
              <a:t>Threatstream</a:t>
            </a:r>
            <a:endParaRPr lang="en-US" dirty="0" smtClean="0"/>
          </a:p>
          <a:p>
            <a:pPr lvl="1"/>
            <a:r>
              <a:rPr lang="en-US" dirty="0" smtClean="0"/>
              <a:t>Designed as a monolithic architecture</a:t>
            </a:r>
          </a:p>
          <a:p>
            <a:pPr lvl="1"/>
            <a:r>
              <a:rPr lang="en-US" dirty="0" smtClean="0"/>
              <a:t>Dead dependencies</a:t>
            </a:r>
          </a:p>
          <a:p>
            <a:pPr lvl="1"/>
            <a:r>
              <a:rPr lang="en-US" dirty="0" smtClean="0"/>
              <a:t>Limited Python3 support</a:t>
            </a:r>
          </a:p>
        </p:txBody>
      </p:sp>
    </p:spTree>
    <p:extLst>
      <p:ext uri="{BB962C8B-B14F-4D97-AF65-F5344CB8AC3E}">
        <p14:creationId xmlns:p14="http://schemas.microsoft.com/office/powerpoint/2010/main" val="1187146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603" y="604434"/>
            <a:ext cx="10972800" cy="5005952"/>
          </a:xfrm>
        </p:spPr>
      </p:pic>
    </p:spTree>
    <p:extLst>
      <p:ext uri="{BB962C8B-B14F-4D97-AF65-F5344CB8AC3E}">
        <p14:creationId xmlns:p14="http://schemas.microsoft.com/office/powerpoint/2010/main" val="1955590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963" y="697424"/>
            <a:ext cx="11515240" cy="4757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5234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3657" y="290964"/>
            <a:ext cx="10972800" cy="1143000"/>
          </a:xfrm>
        </p:spPr>
        <p:txBody>
          <a:bodyPr/>
          <a:lstStyle/>
          <a:p>
            <a:r>
              <a:rPr lang="en-US" dirty="0" smtClean="0"/>
              <a:t>Building a Honeypot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1"/>
            <a:ext cx="4147457" cy="4525963"/>
          </a:xfrm>
        </p:spPr>
        <p:txBody>
          <a:bodyPr>
            <a:noAutofit/>
          </a:bodyPr>
          <a:lstStyle/>
          <a:p>
            <a:pPr marL="0" lvl="0" indent="0" defTabSz="914400">
              <a:spcBef>
                <a:spcPts val="0"/>
              </a:spcBef>
              <a:buNone/>
            </a:pPr>
            <a:r>
              <a:rPr lang="en-US" sz="1800" dirty="0"/>
              <a:t>DEBUG=false</a:t>
            </a:r>
            <a:br>
              <a:rPr lang="en-US" sz="1800" dirty="0"/>
            </a:br>
            <a:r>
              <a:rPr lang="en-US" sz="1800" dirty="0"/>
              <a:t/>
            </a:r>
            <a:br>
              <a:rPr lang="en-US" sz="1800" dirty="0"/>
            </a:br>
            <a:r>
              <a:rPr lang="en-US" sz="1800" dirty="0"/>
              <a:t>CHN_SERVER="http://</a:t>
            </a:r>
            <a:r>
              <a:rPr lang="en-US" sz="1800" dirty="0" err="1"/>
              <a:t>chnserver</a:t>
            </a:r>
            <a:r>
              <a:rPr lang="en-US" sz="1800" dirty="0"/>
              <a:t>"</a:t>
            </a:r>
            <a:br>
              <a:rPr lang="en-US" sz="1800" dirty="0"/>
            </a:br>
            <a:r>
              <a:rPr lang="en-US" sz="1800" dirty="0"/>
              <a:t/>
            </a:r>
            <a:br>
              <a:rPr lang="en-US" sz="1800" dirty="0"/>
            </a:br>
            <a:r>
              <a:rPr lang="en-US" sz="1800" dirty="0"/>
              <a:t>FEEDS_SERVER="localhost"</a:t>
            </a:r>
            <a:br>
              <a:rPr lang="en-US" sz="1800" dirty="0"/>
            </a:br>
            <a:r>
              <a:rPr lang="en-US" sz="1800" dirty="0"/>
              <a:t>FEEDS_SERVER_PORT=10000</a:t>
            </a:r>
            <a:br>
              <a:rPr lang="en-US" sz="1800" dirty="0"/>
            </a:br>
            <a:r>
              <a:rPr lang="en-US" sz="1800" dirty="0"/>
              <a:t/>
            </a:r>
            <a:br>
              <a:rPr lang="en-US" sz="1800" dirty="0"/>
            </a:br>
            <a:r>
              <a:rPr lang="en-US" sz="1800" dirty="0"/>
              <a:t>DEPLOY_KEY</a:t>
            </a:r>
            <a:r>
              <a:rPr lang="en-US" sz="1800" dirty="0" smtClean="0"/>
              <a:t>=&lt;key&gt;</a:t>
            </a:r>
            <a:r>
              <a:rPr lang="en-US" sz="1800" dirty="0"/>
              <a:t/>
            </a:r>
            <a:br>
              <a:rPr lang="en-US" sz="1800" dirty="0"/>
            </a:br>
            <a:r>
              <a:rPr lang="en-US" sz="1800" dirty="0"/>
              <a:t/>
            </a:r>
            <a:br>
              <a:rPr lang="en-US" sz="1800" dirty="0"/>
            </a:br>
            <a:r>
              <a:rPr lang="en-US" sz="1800" dirty="0"/>
              <a:t>SSH_LISTEN_PORT=2222</a:t>
            </a:r>
            <a:br>
              <a:rPr lang="en-US" sz="1800" dirty="0"/>
            </a:br>
            <a:r>
              <a:rPr lang="en-US" sz="1800" dirty="0"/>
              <a:t/>
            </a:r>
            <a:br>
              <a:rPr lang="en-US" sz="1800" dirty="0"/>
            </a:br>
            <a:r>
              <a:rPr lang="en-US" sz="1800" dirty="0"/>
              <a:t/>
            </a:r>
            <a:br>
              <a:rPr lang="en-US" sz="1800" dirty="0"/>
            </a:br>
            <a:r>
              <a:rPr lang="en-US" sz="1800" dirty="0"/>
              <a:t>TELNET_LISTEN_PORT=2223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757057" y="1600201"/>
            <a:ext cx="7228113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chemeClr val="bg1"/>
                </a:solidFill>
                <a:latin typeface="Consolas" charset="0"/>
                <a:ea typeface="Consolas" charset="0"/>
                <a:cs typeface="Consolas" charset="0"/>
              </a:rPr>
              <a:t>version: </a:t>
            </a:r>
            <a:r>
              <a:rPr lang="en-US" sz="1600" dirty="0">
                <a:solidFill>
                  <a:schemeClr val="bg1"/>
                </a:solidFill>
                <a:latin typeface="Consolas" charset="0"/>
                <a:ea typeface="Consolas" charset="0"/>
                <a:cs typeface="Consolas" charset="0"/>
              </a:rPr>
              <a:t>'2'</a:t>
            </a:r>
            <a:br>
              <a:rPr lang="en-US" sz="1600" dirty="0">
                <a:solidFill>
                  <a:schemeClr val="bg1"/>
                </a:solidFill>
                <a:latin typeface="Consolas" charset="0"/>
                <a:ea typeface="Consolas" charset="0"/>
                <a:cs typeface="Consolas" charset="0"/>
              </a:rPr>
            </a:br>
            <a:r>
              <a:rPr lang="en-US" sz="1600" b="1" dirty="0">
                <a:solidFill>
                  <a:schemeClr val="bg1"/>
                </a:solidFill>
                <a:latin typeface="Consolas" charset="0"/>
                <a:ea typeface="Consolas" charset="0"/>
                <a:cs typeface="Consolas" charset="0"/>
              </a:rPr>
              <a:t>services:</a:t>
            </a:r>
            <a:br>
              <a:rPr lang="en-US" sz="1600" b="1" dirty="0">
                <a:solidFill>
                  <a:schemeClr val="bg1"/>
                </a:solidFill>
                <a:latin typeface="Consolas" charset="0"/>
                <a:ea typeface="Consolas" charset="0"/>
                <a:cs typeface="Consolas" charset="0"/>
              </a:rPr>
            </a:br>
            <a:r>
              <a:rPr lang="en-US" sz="1600" b="1" dirty="0">
                <a:solidFill>
                  <a:schemeClr val="bg1"/>
                </a:solidFill>
                <a:latin typeface="Consolas" charset="0"/>
                <a:ea typeface="Consolas" charset="0"/>
                <a:cs typeface="Consolas" charset="0"/>
              </a:rPr>
              <a:t>  </a:t>
            </a:r>
            <a:r>
              <a:rPr lang="en-US" sz="1600" b="1" dirty="0" smtClean="0">
                <a:solidFill>
                  <a:schemeClr val="bg1"/>
                </a:solidFill>
                <a:latin typeface="Consolas" charset="0"/>
                <a:ea typeface="Consolas" charset="0"/>
                <a:cs typeface="Consolas" charset="0"/>
              </a:rPr>
              <a:t>cowrie:</a:t>
            </a:r>
            <a:r>
              <a:rPr lang="en-US" sz="1600" b="1" dirty="0">
                <a:solidFill>
                  <a:schemeClr val="bg1"/>
                </a:solidFill>
                <a:latin typeface="Consolas" charset="0"/>
                <a:ea typeface="Consolas" charset="0"/>
                <a:cs typeface="Consolas" charset="0"/>
              </a:rPr>
              <a:t/>
            </a:r>
            <a:br>
              <a:rPr lang="en-US" sz="1600" b="1" dirty="0">
                <a:solidFill>
                  <a:schemeClr val="bg1"/>
                </a:solidFill>
                <a:latin typeface="Consolas" charset="0"/>
                <a:ea typeface="Consolas" charset="0"/>
                <a:cs typeface="Consolas" charset="0"/>
              </a:rPr>
            </a:br>
            <a:r>
              <a:rPr lang="en-US" sz="1600" b="1" dirty="0">
                <a:solidFill>
                  <a:schemeClr val="bg1"/>
                </a:solidFill>
                <a:latin typeface="Consolas" charset="0"/>
                <a:ea typeface="Consolas" charset="0"/>
                <a:cs typeface="Consolas" charset="0"/>
              </a:rPr>
              <a:t>    build:</a:t>
            </a:r>
            <a:br>
              <a:rPr lang="en-US" sz="1600" b="1" dirty="0">
                <a:solidFill>
                  <a:schemeClr val="bg1"/>
                </a:solidFill>
                <a:latin typeface="Consolas" charset="0"/>
                <a:ea typeface="Consolas" charset="0"/>
                <a:cs typeface="Consolas" charset="0"/>
              </a:rPr>
            </a:br>
            <a:r>
              <a:rPr lang="en-US" sz="1600" b="1" dirty="0">
                <a:solidFill>
                  <a:schemeClr val="bg1"/>
                </a:solidFill>
                <a:latin typeface="Consolas" charset="0"/>
                <a:ea typeface="Consolas" charset="0"/>
                <a:cs typeface="Consolas" charset="0"/>
              </a:rPr>
              <a:t>      context: </a:t>
            </a:r>
            <a:r>
              <a:rPr lang="en-US" sz="1600" dirty="0">
                <a:solidFill>
                  <a:schemeClr val="bg1"/>
                </a:solidFill>
                <a:latin typeface="Consolas" charset="0"/>
                <a:ea typeface="Consolas" charset="0"/>
                <a:cs typeface="Consolas" charset="0"/>
              </a:rPr>
              <a:t>https:</a:t>
            </a:r>
            <a:r>
              <a:rPr lang="en-US" sz="1600" i="1" dirty="0">
                <a:solidFill>
                  <a:schemeClr val="bg1"/>
                </a:solidFill>
                <a:latin typeface="Consolas" charset="0"/>
                <a:ea typeface="Consolas" charset="0"/>
                <a:cs typeface="Consolas" charset="0"/>
              </a:rPr>
              <a:t>//</a:t>
            </a:r>
            <a:r>
              <a:rPr lang="en-US" sz="1600" i="1" dirty="0" err="1">
                <a:solidFill>
                  <a:schemeClr val="bg1"/>
                </a:solidFill>
                <a:latin typeface="Consolas" charset="0"/>
                <a:ea typeface="Consolas" charset="0"/>
                <a:cs typeface="Consolas" charset="0"/>
              </a:rPr>
              <a:t>github.com</a:t>
            </a:r>
            <a:r>
              <a:rPr lang="en-US" sz="1600" i="1" dirty="0">
                <a:solidFill>
                  <a:schemeClr val="bg1"/>
                </a:solidFill>
                <a:latin typeface="Consolas" charset="0"/>
                <a:ea typeface="Consolas" charset="0"/>
                <a:cs typeface="Consolas" charset="0"/>
              </a:rPr>
              <a:t>/</a:t>
            </a:r>
            <a:r>
              <a:rPr lang="en-US" sz="1600" i="1" dirty="0" err="1">
                <a:solidFill>
                  <a:schemeClr val="bg1"/>
                </a:solidFill>
                <a:latin typeface="Consolas" charset="0"/>
                <a:ea typeface="Consolas" charset="0"/>
                <a:cs typeface="Consolas" charset="0"/>
              </a:rPr>
              <a:t>CommunityHoneyNetwork</a:t>
            </a:r>
            <a:r>
              <a:rPr lang="en-US" sz="1600" i="1" dirty="0">
                <a:solidFill>
                  <a:schemeClr val="bg1"/>
                </a:solidFill>
                <a:latin typeface="Consolas" charset="0"/>
                <a:ea typeface="Consolas" charset="0"/>
                <a:cs typeface="Consolas" charset="0"/>
              </a:rPr>
              <a:t>/cowrie.git#v1.2 </a:t>
            </a:r>
            <a:r>
              <a:rPr lang="en-US" sz="1600" dirty="0">
                <a:solidFill>
                  <a:schemeClr val="bg1"/>
                </a:solidFill>
                <a:latin typeface="Consolas" charset="0"/>
                <a:ea typeface="Consolas" charset="0"/>
                <a:cs typeface="Consolas" charset="0"/>
              </a:rPr>
              <a:t/>
            </a:r>
            <a:br>
              <a:rPr lang="en-US" sz="1600" dirty="0">
                <a:solidFill>
                  <a:schemeClr val="bg1"/>
                </a:solidFill>
                <a:latin typeface="Consolas" charset="0"/>
                <a:ea typeface="Consolas" charset="0"/>
                <a:cs typeface="Consolas" charset="0"/>
              </a:rPr>
            </a:br>
            <a:r>
              <a:rPr lang="en-US" sz="1600" dirty="0">
                <a:solidFill>
                  <a:schemeClr val="bg1"/>
                </a:solidFill>
                <a:latin typeface="Consolas" charset="0"/>
                <a:ea typeface="Consolas" charset="0"/>
                <a:cs typeface="Consolas" charset="0"/>
              </a:rPr>
              <a:t>      </a:t>
            </a:r>
            <a:r>
              <a:rPr lang="en-US" sz="1600" b="1" dirty="0" err="1">
                <a:solidFill>
                  <a:schemeClr val="bg1"/>
                </a:solidFill>
                <a:latin typeface="Consolas" charset="0"/>
                <a:ea typeface="Consolas" charset="0"/>
                <a:cs typeface="Consolas" charset="0"/>
              </a:rPr>
              <a:t>dockerfile</a:t>
            </a:r>
            <a:r>
              <a:rPr lang="en-US" sz="1600" b="1" dirty="0">
                <a:solidFill>
                  <a:schemeClr val="bg1"/>
                </a:solidFill>
                <a:latin typeface="Consolas" charset="0"/>
                <a:ea typeface="Consolas" charset="0"/>
                <a:cs typeface="Consolas" charset="0"/>
              </a:rPr>
              <a:t>: </a:t>
            </a:r>
            <a:r>
              <a:rPr lang="en-US" sz="1600" dirty="0" err="1" smtClean="0">
                <a:solidFill>
                  <a:schemeClr val="bg1"/>
                </a:solidFill>
                <a:latin typeface="Consolas" charset="0"/>
                <a:ea typeface="Consolas" charset="0"/>
                <a:cs typeface="Consolas" charset="0"/>
              </a:rPr>
              <a:t>Dockerfile</a:t>
            </a:r>
            <a:r>
              <a:rPr lang="en-US" sz="1600" dirty="0" smtClean="0">
                <a:solidFill>
                  <a:schemeClr val="bg1"/>
                </a:solidFill>
                <a:latin typeface="Consolas" charset="0"/>
                <a:ea typeface="Consolas" charset="0"/>
                <a:cs typeface="Consolas" charset="0"/>
              </a:rPr>
              <a:t>-centos</a:t>
            </a:r>
            <a:r>
              <a:rPr lang="en-US" sz="1600" dirty="0">
                <a:solidFill>
                  <a:schemeClr val="bg1"/>
                </a:solidFill>
                <a:latin typeface="Consolas" charset="0"/>
                <a:ea typeface="Consolas" charset="0"/>
                <a:cs typeface="Consolas" charset="0"/>
              </a:rPr>
              <a:t/>
            </a:r>
            <a:br>
              <a:rPr lang="en-US" sz="1600" dirty="0">
                <a:solidFill>
                  <a:schemeClr val="bg1"/>
                </a:solidFill>
                <a:latin typeface="Consolas" charset="0"/>
                <a:ea typeface="Consolas" charset="0"/>
                <a:cs typeface="Consolas" charset="0"/>
              </a:rPr>
            </a:br>
            <a:r>
              <a:rPr lang="en-US" sz="1600" dirty="0">
                <a:solidFill>
                  <a:schemeClr val="bg1"/>
                </a:solidFill>
                <a:latin typeface="Consolas" charset="0"/>
                <a:ea typeface="Consolas" charset="0"/>
                <a:cs typeface="Consolas" charset="0"/>
              </a:rPr>
              <a:t>    </a:t>
            </a:r>
            <a:r>
              <a:rPr lang="en-US" sz="1600" b="1" dirty="0">
                <a:solidFill>
                  <a:schemeClr val="bg1"/>
                </a:solidFill>
                <a:latin typeface="Consolas" charset="0"/>
                <a:ea typeface="Consolas" charset="0"/>
                <a:cs typeface="Consolas" charset="0"/>
              </a:rPr>
              <a:t>image: </a:t>
            </a:r>
            <a:r>
              <a:rPr lang="en-US" sz="1600" dirty="0" err="1" smtClean="0">
                <a:solidFill>
                  <a:schemeClr val="bg1"/>
                </a:solidFill>
                <a:latin typeface="Consolas" charset="0"/>
                <a:ea typeface="Consolas" charset="0"/>
                <a:cs typeface="Consolas" charset="0"/>
              </a:rPr>
              <a:t>cowrie:centos</a:t>
            </a:r>
            <a:r>
              <a:rPr lang="en-US" sz="1600" dirty="0">
                <a:solidFill>
                  <a:schemeClr val="bg1"/>
                </a:solidFill>
                <a:latin typeface="Consolas" charset="0"/>
                <a:ea typeface="Consolas" charset="0"/>
                <a:cs typeface="Consolas" charset="0"/>
              </a:rPr>
              <a:t/>
            </a:r>
            <a:br>
              <a:rPr lang="en-US" sz="1600" dirty="0">
                <a:solidFill>
                  <a:schemeClr val="bg1"/>
                </a:solidFill>
                <a:latin typeface="Consolas" charset="0"/>
                <a:ea typeface="Consolas" charset="0"/>
                <a:cs typeface="Consolas" charset="0"/>
              </a:rPr>
            </a:br>
            <a:r>
              <a:rPr lang="en-US" sz="1600" dirty="0">
                <a:solidFill>
                  <a:schemeClr val="bg1"/>
                </a:solidFill>
                <a:latin typeface="Consolas" charset="0"/>
                <a:ea typeface="Consolas" charset="0"/>
                <a:cs typeface="Consolas" charset="0"/>
              </a:rPr>
              <a:t>    </a:t>
            </a:r>
            <a:r>
              <a:rPr lang="en-US" sz="1600" b="1" dirty="0">
                <a:solidFill>
                  <a:schemeClr val="bg1"/>
                </a:solidFill>
                <a:latin typeface="Consolas" charset="0"/>
                <a:ea typeface="Consolas" charset="0"/>
                <a:cs typeface="Consolas" charset="0"/>
              </a:rPr>
              <a:t>volumes:</a:t>
            </a:r>
            <a:br>
              <a:rPr lang="en-US" sz="1600" b="1" dirty="0">
                <a:solidFill>
                  <a:schemeClr val="bg1"/>
                </a:solidFill>
                <a:latin typeface="Consolas" charset="0"/>
                <a:ea typeface="Consolas" charset="0"/>
                <a:cs typeface="Consolas" charset="0"/>
              </a:rPr>
            </a:br>
            <a:r>
              <a:rPr lang="en-US" sz="1600" b="1" dirty="0">
                <a:solidFill>
                  <a:schemeClr val="bg1"/>
                </a:solidFill>
                <a:latin typeface="Consolas" charset="0"/>
                <a:ea typeface="Consolas" charset="0"/>
                <a:cs typeface="Consolas" charset="0"/>
              </a:rPr>
              <a:t>      </a:t>
            </a:r>
            <a:r>
              <a:rPr lang="en-US" sz="1600" dirty="0">
                <a:solidFill>
                  <a:schemeClr val="bg1"/>
                </a:solidFill>
                <a:latin typeface="Consolas" charset="0"/>
                <a:ea typeface="Consolas" charset="0"/>
                <a:cs typeface="Consolas" charset="0"/>
              </a:rPr>
              <a:t>- </a:t>
            </a:r>
            <a:r>
              <a:rPr lang="en-US" sz="1600" dirty="0">
                <a:solidFill>
                  <a:schemeClr val="bg1"/>
                </a:solidFill>
                <a:latin typeface="Consolas" charset="0"/>
                <a:ea typeface="Consolas" charset="0"/>
                <a:cs typeface="Consolas" charset="0"/>
              </a:rPr>
              <a:t>./</a:t>
            </a:r>
            <a:r>
              <a:rPr lang="en-US" sz="1600" dirty="0" err="1">
                <a:solidFill>
                  <a:schemeClr val="bg1"/>
                </a:solidFill>
                <a:latin typeface="Consolas" charset="0"/>
                <a:ea typeface="Consolas" charset="0"/>
                <a:cs typeface="Consolas" charset="0"/>
              </a:rPr>
              <a:t>cowrie.sysconfig</a:t>
            </a:r>
            <a:r>
              <a:rPr lang="en-US" sz="1600" dirty="0">
                <a:solidFill>
                  <a:schemeClr val="bg1"/>
                </a:solidFill>
                <a:latin typeface="Consolas" charset="0"/>
                <a:ea typeface="Consolas" charset="0"/>
                <a:cs typeface="Consolas" charset="0"/>
              </a:rPr>
              <a:t>:/</a:t>
            </a:r>
            <a:r>
              <a:rPr lang="en-US" sz="1600" dirty="0" err="1" smtClean="0">
                <a:solidFill>
                  <a:schemeClr val="bg1"/>
                </a:solidFill>
                <a:latin typeface="Consolas" charset="0"/>
                <a:ea typeface="Consolas" charset="0"/>
                <a:cs typeface="Consolas" charset="0"/>
              </a:rPr>
              <a:t>etc</a:t>
            </a:r>
            <a:r>
              <a:rPr lang="en-US" sz="1600" dirty="0" smtClean="0">
                <a:solidFill>
                  <a:schemeClr val="bg1"/>
                </a:solidFill>
                <a:latin typeface="Consolas" charset="0"/>
                <a:ea typeface="Consolas" charset="0"/>
                <a:cs typeface="Consolas" charset="0"/>
              </a:rPr>
              <a:t>/</a:t>
            </a:r>
            <a:r>
              <a:rPr lang="en-US" sz="1600" dirty="0" err="1" smtClean="0">
                <a:solidFill>
                  <a:schemeClr val="bg1"/>
                </a:solidFill>
                <a:latin typeface="Consolas" charset="0"/>
                <a:ea typeface="Consolas" charset="0"/>
                <a:cs typeface="Consolas" charset="0"/>
              </a:rPr>
              <a:t>sysconfig</a:t>
            </a:r>
            <a:r>
              <a:rPr lang="en-US" sz="1600" dirty="0" smtClean="0">
                <a:solidFill>
                  <a:schemeClr val="bg1"/>
                </a:solidFill>
                <a:latin typeface="Consolas" charset="0"/>
                <a:ea typeface="Consolas" charset="0"/>
                <a:cs typeface="Consolas" charset="0"/>
              </a:rPr>
              <a:t>/cowrie</a:t>
            </a:r>
          </a:p>
          <a:p>
            <a:r>
              <a:rPr lang="en-US" sz="1600" dirty="0">
                <a:solidFill>
                  <a:schemeClr val="bg1"/>
                </a:solidFill>
                <a:latin typeface="Consolas" charset="0"/>
                <a:ea typeface="Consolas" charset="0"/>
                <a:cs typeface="Consolas" charset="0"/>
              </a:rPr>
              <a:t> </a:t>
            </a:r>
            <a:r>
              <a:rPr lang="en-US" sz="1600" dirty="0" smtClean="0">
                <a:solidFill>
                  <a:schemeClr val="bg1"/>
                </a:solidFill>
                <a:latin typeface="Consolas" charset="0"/>
                <a:ea typeface="Consolas" charset="0"/>
                <a:cs typeface="Consolas" charset="0"/>
              </a:rPr>
              <a:t>     - </a:t>
            </a:r>
            <a:r>
              <a:rPr lang="en-US" sz="1600" dirty="0">
                <a:solidFill>
                  <a:schemeClr val="bg1"/>
                </a:solidFill>
                <a:latin typeface="Consolas" charset="0"/>
                <a:ea typeface="Consolas" charset="0"/>
                <a:cs typeface="Consolas" charset="0"/>
              </a:rPr>
              <a:t>./cowrie:/</a:t>
            </a:r>
            <a:r>
              <a:rPr lang="en-US" sz="1600" dirty="0" err="1" smtClean="0">
                <a:solidFill>
                  <a:schemeClr val="bg1"/>
                </a:solidFill>
                <a:latin typeface="Consolas" charset="0"/>
                <a:ea typeface="Consolas" charset="0"/>
                <a:cs typeface="Consolas" charset="0"/>
              </a:rPr>
              <a:t>etc</a:t>
            </a:r>
            <a:r>
              <a:rPr lang="en-US" sz="1600" dirty="0" smtClean="0">
                <a:solidFill>
                  <a:schemeClr val="bg1"/>
                </a:solidFill>
                <a:latin typeface="Consolas" charset="0"/>
                <a:ea typeface="Consolas" charset="0"/>
                <a:cs typeface="Consolas" charset="0"/>
              </a:rPr>
              <a:t>/cowrie</a:t>
            </a:r>
          </a:p>
          <a:p>
            <a:r>
              <a:rPr lang="en-US" sz="1600" dirty="0">
                <a:solidFill>
                  <a:schemeClr val="bg1"/>
                </a:solidFill>
                <a:latin typeface="Consolas" charset="0"/>
                <a:ea typeface="Consolas" charset="0"/>
                <a:cs typeface="Consolas" charset="0"/>
              </a:rPr>
              <a:t> </a:t>
            </a:r>
            <a:r>
              <a:rPr lang="en-US" sz="1600" dirty="0" smtClean="0">
                <a:solidFill>
                  <a:schemeClr val="bg1"/>
                </a:solidFill>
                <a:latin typeface="Consolas" charset="0"/>
                <a:ea typeface="Consolas" charset="0"/>
                <a:cs typeface="Consolas" charset="0"/>
              </a:rPr>
              <a:t>   ports:</a:t>
            </a:r>
          </a:p>
          <a:p>
            <a:r>
              <a:rPr lang="en-US" sz="1600" dirty="0">
                <a:solidFill>
                  <a:schemeClr val="bg1"/>
                </a:solidFill>
                <a:latin typeface="Consolas" charset="0"/>
                <a:ea typeface="Consolas" charset="0"/>
                <a:cs typeface="Consolas" charset="0"/>
              </a:rPr>
              <a:t> </a:t>
            </a:r>
            <a:r>
              <a:rPr lang="en-US" sz="1600" dirty="0" smtClean="0">
                <a:solidFill>
                  <a:schemeClr val="bg1"/>
                </a:solidFill>
                <a:latin typeface="Consolas" charset="0"/>
                <a:ea typeface="Consolas" charset="0"/>
                <a:cs typeface="Consolas" charset="0"/>
              </a:rPr>
              <a:t>     - “2222:2222”</a:t>
            </a:r>
            <a:endParaRPr lang="en-US" sz="1600" dirty="0">
              <a:solidFill>
                <a:schemeClr val="bg1"/>
              </a:solidFill>
              <a:latin typeface="Consolas" charset="0"/>
              <a:ea typeface="Consolas" charset="0"/>
              <a:cs typeface="Consolas" charset="0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 flipH="1">
            <a:off x="4365172" y="1741714"/>
            <a:ext cx="43543" cy="350520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60882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Honeypots Ready to Deploy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Cowrie</a:t>
            </a:r>
          </a:p>
          <a:p>
            <a:pPr lvl="1"/>
            <a:r>
              <a:rPr lang="en-US" dirty="0" smtClean="0"/>
              <a:t>SSH / Telnet honeypot</a:t>
            </a:r>
          </a:p>
          <a:p>
            <a:pPr lvl="1"/>
            <a:r>
              <a:rPr lang="en-US" dirty="0"/>
              <a:t>Logs brute force attacks + shell </a:t>
            </a:r>
            <a:r>
              <a:rPr lang="en-US" dirty="0" smtClean="0"/>
              <a:t>sessions</a:t>
            </a:r>
          </a:p>
          <a:p>
            <a:r>
              <a:rPr lang="en-US" dirty="0" smtClean="0"/>
              <a:t>Dionaea</a:t>
            </a:r>
          </a:p>
          <a:p>
            <a:pPr lvl="1"/>
            <a:r>
              <a:rPr lang="en-US" dirty="0" smtClean="0"/>
              <a:t>Multi-service honeypot</a:t>
            </a:r>
          </a:p>
          <a:p>
            <a:pPr lvl="1"/>
            <a:r>
              <a:rPr lang="en-US" dirty="0"/>
              <a:t>Captures binaries, auto uploading to </a:t>
            </a:r>
            <a:r>
              <a:rPr lang="en-US" dirty="0" err="1"/>
              <a:t>VirusTotal</a:t>
            </a:r>
            <a:r>
              <a:rPr lang="en-US" dirty="0"/>
              <a:t> and Sandbox services</a:t>
            </a:r>
          </a:p>
          <a:p>
            <a:pPr lvl="1"/>
            <a:r>
              <a:rPr lang="en-US" dirty="0"/>
              <a:t>FTP, HTTP, MySQL, MSSQL, SMB, SIP, </a:t>
            </a:r>
            <a:r>
              <a:rPr lang="en-US" dirty="0" smtClean="0"/>
              <a:t>TFTP, </a:t>
            </a:r>
            <a:r>
              <a:rPr lang="en-US" dirty="0" err="1" smtClean="0"/>
              <a:t>etc</a:t>
            </a:r>
            <a:endParaRPr lang="en-US" dirty="0"/>
          </a:p>
          <a:p>
            <a:pPr lvl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643133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Honeypots ready for alpha testers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Wordpot</a:t>
            </a:r>
            <a:r>
              <a:rPr lang="en-US" dirty="0"/>
              <a:t> </a:t>
            </a:r>
            <a:r>
              <a:rPr lang="mr-IN" dirty="0"/>
              <a:t>–</a:t>
            </a:r>
            <a:r>
              <a:rPr lang="en-US" dirty="0"/>
              <a:t> </a:t>
            </a:r>
            <a:r>
              <a:rPr lang="en-US" dirty="0" err="1"/>
              <a:t>Wordpress</a:t>
            </a:r>
            <a:r>
              <a:rPr lang="en-US" dirty="0"/>
              <a:t> website honeypot</a:t>
            </a:r>
          </a:p>
          <a:p>
            <a:r>
              <a:rPr lang="en-US" dirty="0" err="1"/>
              <a:t>Conpot</a:t>
            </a:r>
            <a:r>
              <a:rPr lang="en-US" dirty="0"/>
              <a:t> </a:t>
            </a:r>
            <a:r>
              <a:rPr lang="mr-IN" dirty="0"/>
              <a:t>–</a:t>
            </a:r>
            <a:r>
              <a:rPr lang="en-US" dirty="0"/>
              <a:t> SCADA device honeypot</a:t>
            </a:r>
          </a:p>
          <a:p>
            <a:r>
              <a:rPr lang="en-US" dirty="0" err="1"/>
              <a:t>Glastopf</a:t>
            </a:r>
            <a:r>
              <a:rPr lang="en-US" dirty="0"/>
              <a:t> </a:t>
            </a:r>
            <a:r>
              <a:rPr lang="mr-IN" dirty="0"/>
              <a:t>–</a:t>
            </a:r>
            <a:r>
              <a:rPr lang="en-US" dirty="0"/>
              <a:t> Generic web honeypot</a:t>
            </a:r>
          </a:p>
          <a:p>
            <a:r>
              <a:rPr lang="en-US" dirty="0" err="1"/>
              <a:t>RDPHoney</a:t>
            </a:r>
            <a:r>
              <a:rPr lang="en-US" dirty="0"/>
              <a:t> </a:t>
            </a:r>
            <a:r>
              <a:rPr lang="mr-IN" dirty="0"/>
              <a:t>–</a:t>
            </a:r>
            <a:r>
              <a:rPr lang="en-US" dirty="0"/>
              <a:t> Simple RDP honeypot</a:t>
            </a:r>
          </a:p>
          <a:p>
            <a:r>
              <a:rPr lang="en-US" dirty="0" err="1"/>
              <a:t>Amun</a:t>
            </a:r>
            <a:r>
              <a:rPr lang="en-US" dirty="0"/>
              <a:t> </a:t>
            </a:r>
            <a:r>
              <a:rPr lang="mr-IN" dirty="0"/>
              <a:t>–</a:t>
            </a:r>
            <a:r>
              <a:rPr lang="en-US" dirty="0"/>
              <a:t> Low-interaction multi-service honeypot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7821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Integrating CHN with </a:t>
            </a:r>
            <a:r>
              <a:rPr lang="en-US" dirty="0" smtClean="0"/>
              <a:t>Other Applications</a:t>
            </a: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4814" y="1483778"/>
            <a:ext cx="8462074" cy="4514066"/>
          </a:xfrm>
        </p:spPr>
      </p:pic>
    </p:spTree>
    <p:extLst>
      <p:ext uri="{BB962C8B-B14F-4D97-AF65-F5344CB8AC3E}">
        <p14:creationId xmlns:p14="http://schemas.microsoft.com/office/powerpoint/2010/main" val="1431846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33347" y="1672686"/>
            <a:ext cx="5367454" cy="5635510"/>
          </a:xfrm>
        </p:spPr>
        <p:txBody>
          <a:bodyPr>
            <a:normAutofit/>
          </a:bodyPr>
          <a:lstStyle/>
          <a:p>
            <a:pPr marL="0" lvl="0" indent="0" defTabSz="914400">
              <a:spcBef>
                <a:spcPts val="0"/>
              </a:spcBef>
              <a:buNone/>
            </a:pPr>
            <a:r>
              <a:rPr lang="en-US" sz="1800" dirty="0" smtClean="0"/>
              <a:t>HPFEEDS_HOST</a:t>
            </a:r>
            <a:r>
              <a:rPr lang="en-US" sz="1800" dirty="0"/>
              <a:t>='</a:t>
            </a:r>
            <a:r>
              <a:rPr lang="en-US" sz="1800" dirty="0" err="1"/>
              <a:t>hpfeeds</a:t>
            </a:r>
            <a:r>
              <a:rPr lang="en-US" sz="1800" dirty="0"/>
              <a:t>'</a:t>
            </a:r>
            <a:br>
              <a:rPr lang="en-US" sz="1800" dirty="0"/>
            </a:br>
            <a:r>
              <a:rPr lang="en-US" sz="1800" dirty="0"/>
              <a:t>HPFEEDS_PORT=10000</a:t>
            </a:r>
            <a:br>
              <a:rPr lang="en-US" sz="1800" dirty="0"/>
            </a:br>
            <a:r>
              <a:rPr lang="en-US" sz="1800" dirty="0"/>
              <a:t/>
            </a:r>
            <a:br>
              <a:rPr lang="en-US" sz="1800" dirty="0"/>
            </a:br>
            <a:r>
              <a:rPr lang="en-US" sz="1800" dirty="0"/>
              <a:t>MONGODB_HOST='</a:t>
            </a:r>
            <a:r>
              <a:rPr lang="en-US" sz="1800" dirty="0" err="1"/>
              <a:t>mongodb</a:t>
            </a:r>
            <a:r>
              <a:rPr lang="en-US" sz="1800" dirty="0"/>
              <a:t>'</a:t>
            </a:r>
            <a:br>
              <a:rPr lang="en-US" sz="1800" dirty="0"/>
            </a:br>
            <a:r>
              <a:rPr lang="en-US" sz="1800" dirty="0"/>
              <a:t>MONGODB_PORT=27017</a:t>
            </a:r>
            <a:br>
              <a:rPr lang="en-US" sz="1800" dirty="0"/>
            </a:br>
            <a:r>
              <a:rPr lang="en-US" sz="1800" dirty="0"/>
              <a:t/>
            </a:r>
            <a:br>
              <a:rPr lang="en-US" sz="1800" dirty="0"/>
            </a:br>
            <a:r>
              <a:rPr lang="en-US" sz="1800" dirty="0"/>
              <a:t>CIF_HOST='http://cifv3:5000'</a:t>
            </a:r>
            <a:br>
              <a:rPr lang="en-US" sz="1800" dirty="0"/>
            </a:br>
            <a:r>
              <a:rPr lang="en-US" sz="1800" dirty="0"/>
              <a:t>CIF_TOKEN=''</a:t>
            </a:r>
            <a:br>
              <a:rPr lang="en-US" sz="1800" dirty="0"/>
            </a:br>
            <a:r>
              <a:rPr lang="en-US" sz="1800" dirty="0"/>
              <a:t>CIF_PROVIDER='</a:t>
            </a:r>
            <a:r>
              <a:rPr lang="en-US" sz="1800" dirty="0" err="1"/>
              <a:t>chn</a:t>
            </a:r>
            <a:r>
              <a:rPr lang="en-US" sz="1800" dirty="0"/>
              <a:t>'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575611" y="1672686"/>
            <a:ext cx="6244682" cy="37240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Consolas" charset="0"/>
                <a:ea typeface="Consolas" charset="0"/>
                <a:cs typeface="Consolas" charset="0"/>
              </a:rPr>
              <a:t>version: '2'</a:t>
            </a:r>
            <a:br>
              <a:rPr lang="en-US" dirty="0">
                <a:solidFill>
                  <a:schemeClr val="bg1"/>
                </a:solidFill>
                <a:latin typeface="Consolas" charset="0"/>
                <a:ea typeface="Consolas" charset="0"/>
                <a:cs typeface="Consolas" charset="0"/>
              </a:rPr>
            </a:br>
            <a:r>
              <a:rPr lang="en-US" dirty="0">
                <a:solidFill>
                  <a:schemeClr val="bg1"/>
                </a:solidFill>
                <a:latin typeface="Consolas" charset="0"/>
                <a:ea typeface="Consolas" charset="0"/>
                <a:cs typeface="Consolas" charset="0"/>
              </a:rPr>
              <a:t>services:</a:t>
            </a:r>
            <a:br>
              <a:rPr lang="en-US" dirty="0">
                <a:solidFill>
                  <a:schemeClr val="bg1"/>
                </a:solidFill>
                <a:latin typeface="Consolas" charset="0"/>
                <a:ea typeface="Consolas" charset="0"/>
                <a:cs typeface="Consolas" charset="0"/>
              </a:rPr>
            </a:br>
            <a:r>
              <a:rPr lang="en-US" dirty="0">
                <a:solidFill>
                  <a:schemeClr val="bg1"/>
                </a:solidFill>
                <a:latin typeface="Consolas" charset="0"/>
                <a:ea typeface="Consolas" charset="0"/>
                <a:cs typeface="Consolas" charset="0"/>
              </a:rPr>
              <a:t>  </a:t>
            </a:r>
            <a:r>
              <a:rPr lang="en-US" dirty="0" err="1" smtClean="0">
                <a:solidFill>
                  <a:schemeClr val="bg1"/>
                </a:solidFill>
                <a:latin typeface="Consolas" charset="0"/>
                <a:ea typeface="Consolas" charset="0"/>
                <a:cs typeface="Consolas" charset="0"/>
              </a:rPr>
              <a:t>hpfeeds-cif</a:t>
            </a:r>
            <a:r>
              <a:rPr lang="en-US" dirty="0" smtClean="0">
                <a:solidFill>
                  <a:schemeClr val="bg1"/>
                </a:solidFill>
                <a:latin typeface="Consolas" charset="0"/>
                <a:ea typeface="Consolas" charset="0"/>
                <a:cs typeface="Consolas" charset="0"/>
              </a:rPr>
              <a:t>:</a:t>
            </a:r>
            <a:r>
              <a:rPr lang="en-US" dirty="0">
                <a:solidFill>
                  <a:schemeClr val="bg1"/>
                </a:solidFill>
                <a:latin typeface="Consolas" charset="0"/>
                <a:ea typeface="Consolas" charset="0"/>
                <a:cs typeface="Consolas" charset="0"/>
              </a:rPr>
              <a:t/>
            </a:r>
            <a:br>
              <a:rPr lang="en-US" dirty="0">
                <a:solidFill>
                  <a:schemeClr val="bg1"/>
                </a:solidFill>
                <a:latin typeface="Consolas" charset="0"/>
                <a:ea typeface="Consolas" charset="0"/>
                <a:cs typeface="Consolas" charset="0"/>
              </a:rPr>
            </a:br>
            <a:r>
              <a:rPr lang="en-US" dirty="0">
                <a:solidFill>
                  <a:schemeClr val="bg1"/>
                </a:solidFill>
                <a:latin typeface="Consolas" charset="0"/>
                <a:ea typeface="Consolas" charset="0"/>
                <a:cs typeface="Consolas" charset="0"/>
              </a:rPr>
              <a:t>    build:</a:t>
            </a:r>
            <a:br>
              <a:rPr lang="en-US" dirty="0">
                <a:solidFill>
                  <a:schemeClr val="bg1"/>
                </a:solidFill>
                <a:latin typeface="Consolas" charset="0"/>
                <a:ea typeface="Consolas" charset="0"/>
                <a:cs typeface="Consolas" charset="0"/>
              </a:rPr>
            </a:br>
            <a:r>
              <a:rPr lang="en-US" dirty="0">
                <a:solidFill>
                  <a:schemeClr val="bg1"/>
                </a:solidFill>
                <a:latin typeface="Consolas" charset="0"/>
                <a:ea typeface="Consolas" charset="0"/>
                <a:cs typeface="Consolas" charset="0"/>
              </a:rPr>
              <a:t>      context: </a:t>
            </a:r>
            <a:r>
              <a:rPr lang="en-US" dirty="0" smtClean="0">
                <a:solidFill>
                  <a:schemeClr val="bg1"/>
                </a:solidFill>
                <a:latin typeface="Consolas" charset="0"/>
                <a:ea typeface="Consolas" charset="0"/>
                <a:cs typeface="Consolas" charset="0"/>
              </a:rPr>
              <a:t>https://</a:t>
            </a:r>
            <a:r>
              <a:rPr lang="en-US" dirty="0" err="1" smtClean="0">
                <a:solidFill>
                  <a:schemeClr val="bg1"/>
                </a:solidFill>
                <a:latin typeface="Consolas" charset="0"/>
                <a:ea typeface="Consolas" charset="0"/>
                <a:cs typeface="Consolas" charset="0"/>
              </a:rPr>
              <a:t>github.com</a:t>
            </a:r>
            <a:r>
              <a:rPr lang="en-US" dirty="0" smtClean="0">
                <a:solidFill>
                  <a:schemeClr val="bg1"/>
                </a:solidFill>
                <a:latin typeface="Consolas" charset="0"/>
                <a:ea typeface="Consolas" charset="0"/>
                <a:cs typeface="Consolas" charset="0"/>
              </a:rPr>
              <a:t>/</a:t>
            </a:r>
            <a:r>
              <a:rPr lang="en-US" dirty="0" err="1" smtClean="0">
                <a:solidFill>
                  <a:schemeClr val="bg1"/>
                </a:solidFill>
                <a:latin typeface="Consolas" charset="0"/>
                <a:ea typeface="Consolas" charset="0"/>
                <a:cs typeface="Consolas" charset="0"/>
              </a:rPr>
              <a:t>CommunityHoneyNetwork</a:t>
            </a:r>
            <a:r>
              <a:rPr lang="en-US" dirty="0" smtClean="0">
                <a:solidFill>
                  <a:schemeClr val="bg1"/>
                </a:solidFill>
                <a:latin typeface="Consolas" charset="0"/>
                <a:ea typeface="Consolas" charset="0"/>
                <a:cs typeface="Consolas" charset="0"/>
              </a:rPr>
              <a:t>/</a:t>
            </a:r>
            <a:r>
              <a:rPr lang="en-US" dirty="0" err="1" smtClean="0">
                <a:solidFill>
                  <a:schemeClr val="bg1"/>
                </a:solidFill>
                <a:latin typeface="Consolas" charset="0"/>
                <a:ea typeface="Consolas" charset="0"/>
                <a:cs typeface="Consolas" charset="0"/>
              </a:rPr>
              <a:t>hpfeeds-cif.git</a:t>
            </a:r>
            <a:r>
              <a:rPr lang="en-US" dirty="0">
                <a:solidFill>
                  <a:schemeClr val="bg1"/>
                </a:solidFill>
                <a:latin typeface="Consolas" charset="0"/>
                <a:ea typeface="Consolas" charset="0"/>
                <a:cs typeface="Consolas" charset="0"/>
              </a:rPr>
              <a:t/>
            </a:r>
            <a:br>
              <a:rPr lang="en-US" dirty="0">
                <a:solidFill>
                  <a:schemeClr val="bg1"/>
                </a:solidFill>
                <a:latin typeface="Consolas" charset="0"/>
                <a:ea typeface="Consolas" charset="0"/>
                <a:cs typeface="Consolas" charset="0"/>
              </a:rPr>
            </a:br>
            <a:r>
              <a:rPr lang="en-US" dirty="0">
                <a:solidFill>
                  <a:schemeClr val="bg1"/>
                </a:solidFill>
                <a:latin typeface="Consolas" charset="0"/>
                <a:ea typeface="Consolas" charset="0"/>
                <a:cs typeface="Consolas" charset="0"/>
              </a:rPr>
              <a:t>      </a:t>
            </a:r>
            <a:r>
              <a:rPr lang="en-US" dirty="0" err="1">
                <a:solidFill>
                  <a:schemeClr val="bg1"/>
                </a:solidFill>
                <a:latin typeface="Consolas" charset="0"/>
                <a:ea typeface="Consolas" charset="0"/>
                <a:cs typeface="Consolas" charset="0"/>
              </a:rPr>
              <a:t>dockerfile</a:t>
            </a:r>
            <a:r>
              <a:rPr lang="en-US" dirty="0">
                <a:solidFill>
                  <a:schemeClr val="bg1"/>
                </a:solidFill>
                <a:latin typeface="Consolas" charset="0"/>
                <a:ea typeface="Consolas" charset="0"/>
                <a:cs typeface="Consolas" charset="0"/>
              </a:rPr>
              <a:t>: </a:t>
            </a:r>
            <a:r>
              <a:rPr lang="en-US" dirty="0" err="1">
                <a:solidFill>
                  <a:schemeClr val="bg1"/>
                </a:solidFill>
                <a:latin typeface="Consolas" charset="0"/>
                <a:ea typeface="Consolas" charset="0"/>
                <a:cs typeface="Consolas" charset="0"/>
              </a:rPr>
              <a:t>Dockerfile</a:t>
            </a:r>
            <a:r>
              <a:rPr lang="en-US" dirty="0">
                <a:solidFill>
                  <a:schemeClr val="bg1"/>
                </a:solidFill>
                <a:latin typeface="Consolas" charset="0"/>
                <a:ea typeface="Consolas" charset="0"/>
                <a:cs typeface="Consolas" charset="0"/>
              </a:rPr>
              <a:t>-centos</a:t>
            </a:r>
            <a:br>
              <a:rPr lang="en-US" dirty="0">
                <a:solidFill>
                  <a:schemeClr val="bg1"/>
                </a:solidFill>
                <a:latin typeface="Consolas" charset="0"/>
                <a:ea typeface="Consolas" charset="0"/>
                <a:cs typeface="Consolas" charset="0"/>
              </a:rPr>
            </a:br>
            <a:r>
              <a:rPr lang="en-US" dirty="0">
                <a:solidFill>
                  <a:schemeClr val="bg1"/>
                </a:solidFill>
                <a:latin typeface="Consolas" charset="0"/>
                <a:ea typeface="Consolas" charset="0"/>
                <a:cs typeface="Consolas" charset="0"/>
              </a:rPr>
              <a:t>    image: </a:t>
            </a:r>
            <a:r>
              <a:rPr lang="en-US" dirty="0" err="1">
                <a:solidFill>
                  <a:schemeClr val="bg1"/>
                </a:solidFill>
                <a:latin typeface="Consolas" charset="0"/>
                <a:ea typeface="Consolas" charset="0"/>
                <a:cs typeface="Consolas" charset="0"/>
              </a:rPr>
              <a:t>hpfeeds-cif:centos</a:t>
            </a:r>
            <a:r>
              <a:rPr lang="en-US" dirty="0">
                <a:solidFill>
                  <a:schemeClr val="bg1"/>
                </a:solidFill>
                <a:latin typeface="Consolas" charset="0"/>
                <a:ea typeface="Consolas" charset="0"/>
                <a:cs typeface="Consolas" charset="0"/>
              </a:rPr>
              <a:t/>
            </a:r>
            <a:br>
              <a:rPr lang="en-US" dirty="0">
                <a:solidFill>
                  <a:schemeClr val="bg1"/>
                </a:solidFill>
                <a:latin typeface="Consolas" charset="0"/>
                <a:ea typeface="Consolas" charset="0"/>
                <a:cs typeface="Consolas" charset="0"/>
              </a:rPr>
            </a:br>
            <a:r>
              <a:rPr lang="en-US" dirty="0">
                <a:solidFill>
                  <a:schemeClr val="bg1"/>
                </a:solidFill>
                <a:latin typeface="Consolas" charset="0"/>
                <a:ea typeface="Consolas" charset="0"/>
                <a:cs typeface="Consolas" charset="0"/>
              </a:rPr>
              <a:t>    volumes:</a:t>
            </a:r>
            <a:br>
              <a:rPr lang="en-US" dirty="0">
                <a:solidFill>
                  <a:schemeClr val="bg1"/>
                </a:solidFill>
                <a:latin typeface="Consolas" charset="0"/>
                <a:ea typeface="Consolas" charset="0"/>
                <a:cs typeface="Consolas" charset="0"/>
              </a:rPr>
            </a:br>
            <a:r>
              <a:rPr lang="en-US" dirty="0">
                <a:solidFill>
                  <a:schemeClr val="bg1"/>
                </a:solidFill>
                <a:latin typeface="Consolas" charset="0"/>
                <a:ea typeface="Consolas" charset="0"/>
                <a:cs typeface="Consolas" charset="0"/>
              </a:rPr>
              <a:t>      - ./</a:t>
            </a:r>
            <a:r>
              <a:rPr lang="en-US" dirty="0" err="1">
                <a:solidFill>
                  <a:schemeClr val="bg1"/>
                </a:solidFill>
                <a:latin typeface="Consolas" charset="0"/>
                <a:ea typeface="Consolas" charset="0"/>
                <a:cs typeface="Consolas" charset="0"/>
              </a:rPr>
              <a:t>hpfeeds-cif.sysconfig</a:t>
            </a:r>
            <a:r>
              <a:rPr lang="en-US" dirty="0">
                <a:solidFill>
                  <a:schemeClr val="bg1"/>
                </a:solidFill>
                <a:latin typeface="Consolas" charset="0"/>
                <a:ea typeface="Consolas" charset="0"/>
                <a:cs typeface="Consolas" charset="0"/>
              </a:rPr>
              <a:t>:/</a:t>
            </a:r>
            <a:r>
              <a:rPr lang="en-US" dirty="0" err="1">
                <a:solidFill>
                  <a:schemeClr val="bg1"/>
                </a:solidFill>
                <a:latin typeface="Consolas" charset="0"/>
                <a:ea typeface="Consolas" charset="0"/>
                <a:cs typeface="Consolas" charset="0"/>
              </a:rPr>
              <a:t>etc</a:t>
            </a:r>
            <a:r>
              <a:rPr lang="en-US" dirty="0">
                <a:solidFill>
                  <a:schemeClr val="bg1"/>
                </a:solidFill>
                <a:latin typeface="Consolas" charset="0"/>
                <a:ea typeface="Consolas" charset="0"/>
                <a:cs typeface="Consolas" charset="0"/>
              </a:rPr>
              <a:t>/</a:t>
            </a:r>
            <a:r>
              <a:rPr lang="en-US" dirty="0" err="1">
                <a:solidFill>
                  <a:schemeClr val="bg1"/>
                </a:solidFill>
                <a:latin typeface="Consolas" charset="0"/>
                <a:ea typeface="Consolas" charset="0"/>
                <a:cs typeface="Consolas" charset="0"/>
              </a:rPr>
              <a:t>sysconfig</a:t>
            </a:r>
            <a:r>
              <a:rPr lang="en-US" dirty="0">
                <a:solidFill>
                  <a:schemeClr val="bg1"/>
                </a:solidFill>
                <a:latin typeface="Consolas" charset="0"/>
                <a:ea typeface="Consolas" charset="0"/>
                <a:cs typeface="Consolas" charset="0"/>
              </a:rPr>
              <a:t>/</a:t>
            </a:r>
            <a:r>
              <a:rPr lang="en-US" dirty="0" err="1">
                <a:solidFill>
                  <a:schemeClr val="bg1"/>
                </a:solidFill>
                <a:latin typeface="Consolas" charset="0"/>
                <a:ea typeface="Consolas" charset="0"/>
                <a:cs typeface="Consolas" charset="0"/>
              </a:rPr>
              <a:t>hpfeeds-cif:z</a:t>
            </a:r>
            <a:r>
              <a:rPr lang="en-US" sz="2000" dirty="0"/>
              <a:t/>
            </a:r>
            <a:br>
              <a:rPr lang="en-US" sz="2000" dirty="0"/>
            </a:br>
            <a:endParaRPr lang="en-US" sz="2000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646772" y="429479"/>
            <a:ext cx="3070302" cy="1143000"/>
          </a:xfrm>
        </p:spPr>
        <p:txBody>
          <a:bodyPr>
            <a:normAutofit/>
          </a:bodyPr>
          <a:lstStyle/>
          <a:p>
            <a:r>
              <a:rPr lang="en-US" dirty="0" err="1" smtClean="0"/>
              <a:t>sysconfig</a:t>
            </a:r>
            <a:endParaRPr lang="en-US" dirty="0"/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5021767" y="348554"/>
            <a:ext cx="6798526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b="0" i="0" kern="1200">
                <a:solidFill>
                  <a:schemeClr val="accent4"/>
                </a:solidFill>
                <a:latin typeface="Trebuchet MS Regular" charset="0"/>
                <a:ea typeface="+mj-ea"/>
                <a:cs typeface="+mj-cs"/>
              </a:defRPr>
            </a:lvl1pPr>
          </a:lstStyle>
          <a:p>
            <a:r>
              <a:rPr lang="en-US" dirty="0" err="1"/>
              <a:t>d</a:t>
            </a:r>
            <a:r>
              <a:rPr lang="en-US" dirty="0" err="1" smtClean="0"/>
              <a:t>ocker-compose.yml</a:t>
            </a:r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 flipH="1">
            <a:off x="4683512" y="920054"/>
            <a:ext cx="22303" cy="4476728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71665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CIFv3 in Docker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https://</a:t>
            </a:r>
            <a:r>
              <a:rPr lang="en-US" dirty="0" err="1" smtClean="0"/>
              <a:t>github.com</a:t>
            </a:r>
            <a:r>
              <a:rPr lang="en-US" dirty="0" smtClean="0"/>
              <a:t>/</a:t>
            </a:r>
            <a:r>
              <a:rPr lang="en-US" dirty="0" err="1" smtClean="0"/>
              <a:t>CommunityHoneyNetwork</a:t>
            </a:r>
            <a:r>
              <a:rPr lang="en-US" dirty="0" smtClean="0"/>
              <a:t>/</a:t>
            </a:r>
            <a:r>
              <a:rPr lang="en-US" dirty="0" err="1" smtClean="0"/>
              <a:t>stingar-cif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919222" y="2615408"/>
            <a:ext cx="8922512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version: '2'</a:t>
            </a:r>
          </a:p>
          <a:p>
            <a:r>
              <a:rPr lang="en-US" dirty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services</a:t>
            </a:r>
            <a:r>
              <a:rPr lang="en-US" dirty="0" smtClean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:</a:t>
            </a:r>
          </a:p>
          <a:p>
            <a:r>
              <a:rPr lang="en-US" dirty="0" smtClean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  </a:t>
            </a:r>
            <a:r>
              <a:rPr lang="en-US" dirty="0" err="1" smtClean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stingar-cif</a:t>
            </a:r>
            <a:r>
              <a:rPr lang="en-US" dirty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:</a:t>
            </a:r>
          </a:p>
          <a:p>
            <a:r>
              <a:rPr lang="en-US" dirty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    build:</a:t>
            </a:r>
          </a:p>
          <a:p>
            <a:r>
              <a:rPr lang="en-US" dirty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      </a:t>
            </a:r>
            <a:r>
              <a:rPr lang="en-US" dirty="0" err="1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dockerfile</a:t>
            </a:r>
            <a:r>
              <a:rPr lang="en-US" dirty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: ./</a:t>
            </a:r>
            <a:r>
              <a:rPr lang="en-US" dirty="0" err="1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Dockerfile</a:t>
            </a:r>
            <a:r>
              <a:rPr lang="en-US" dirty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-centos</a:t>
            </a:r>
          </a:p>
          <a:p>
            <a:r>
              <a:rPr lang="en-US" dirty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      context: </a:t>
            </a:r>
            <a:r>
              <a:rPr lang="en-US" dirty="0" smtClean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https://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github.com</a:t>
            </a:r>
            <a:r>
              <a:rPr lang="en-US" dirty="0">
                <a:solidFill>
                  <a:schemeClr val="bg1"/>
                </a:solidFill>
              </a:rPr>
              <a:t>/</a:t>
            </a:r>
            <a:r>
              <a:rPr lang="en-US" dirty="0" err="1">
                <a:solidFill>
                  <a:schemeClr val="bg1"/>
                </a:solidFill>
              </a:rPr>
              <a:t>CommunityHoneyNetwork</a:t>
            </a:r>
            <a:r>
              <a:rPr lang="en-US" dirty="0">
                <a:solidFill>
                  <a:schemeClr val="bg1"/>
                </a:solidFill>
              </a:rPr>
              <a:t>/</a:t>
            </a:r>
            <a:r>
              <a:rPr lang="en-US" dirty="0" err="1">
                <a:solidFill>
                  <a:schemeClr val="bg1"/>
                </a:solidFill>
              </a:rPr>
              <a:t>stingar-cif</a:t>
            </a:r>
            <a:endParaRPr lang="en-US" dirty="0" smtClean="0">
              <a:solidFill>
                <a:schemeClr val="bg1"/>
              </a:solidFill>
              <a:latin typeface="Courier" charset="0"/>
              <a:ea typeface="Courier" charset="0"/>
              <a:cs typeface="Courier" charset="0"/>
            </a:endParaRPr>
          </a:p>
          <a:p>
            <a:r>
              <a:rPr lang="en-US" dirty="0" smtClean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    image: </a:t>
            </a:r>
            <a:r>
              <a:rPr lang="en-US" dirty="0" err="1" smtClean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stingar-cif:centos</a:t>
            </a:r>
            <a:endParaRPr lang="en-US" dirty="0" smtClean="0">
              <a:solidFill>
                <a:schemeClr val="bg1"/>
              </a:solidFill>
              <a:latin typeface="Courier" charset="0"/>
              <a:ea typeface="Courier" charset="0"/>
              <a:cs typeface="Courier" charset="0"/>
            </a:endParaRPr>
          </a:p>
          <a:p>
            <a:r>
              <a:rPr lang="en-US" dirty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    privileged: true</a:t>
            </a:r>
          </a:p>
          <a:p>
            <a:r>
              <a:rPr lang="en-US" dirty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    links:</a:t>
            </a:r>
          </a:p>
          <a:p>
            <a:r>
              <a:rPr lang="en-US" dirty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      - </a:t>
            </a:r>
            <a:r>
              <a:rPr lang="en-US" dirty="0" err="1" smtClean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hpfeeds:hpfeeds</a:t>
            </a:r>
            <a:endParaRPr lang="en-US" dirty="0" smtClean="0">
              <a:solidFill>
                <a:schemeClr val="bg1"/>
              </a:solidFill>
              <a:latin typeface="Courier" charset="0"/>
              <a:ea typeface="Courier" charset="0"/>
              <a:cs typeface="Courier" charset="0"/>
            </a:endParaRPr>
          </a:p>
          <a:p>
            <a:r>
              <a:rPr lang="en-US" dirty="0" smtClean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    ports:</a:t>
            </a:r>
          </a:p>
          <a:p>
            <a:r>
              <a:rPr lang="en-US" dirty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 </a:t>
            </a:r>
            <a:r>
              <a:rPr lang="en-US" dirty="0" smtClean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     - localhost:5000:5000</a:t>
            </a:r>
            <a:endParaRPr lang="en-US" dirty="0">
              <a:solidFill>
                <a:schemeClr val="bg1"/>
              </a:solidFill>
              <a:latin typeface="Courier" charset="0"/>
              <a:ea typeface="Courier" charset="0"/>
              <a:cs typeface="Courier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9290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1526" y="743918"/>
            <a:ext cx="4613329" cy="5769703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>
                <a:solidFill>
                  <a:schemeClr val="accent4"/>
                </a:solidFill>
              </a:rPr>
              <a:t>Alexander Merck</a:t>
            </a:r>
            <a:br>
              <a:rPr lang="en-US" dirty="0" smtClean="0">
                <a:solidFill>
                  <a:schemeClr val="accent4"/>
                </a:solidFill>
              </a:rPr>
            </a:br>
            <a:endParaRPr lang="en-US" dirty="0" smtClean="0">
              <a:solidFill>
                <a:schemeClr val="accent4"/>
              </a:solidFill>
            </a:endParaRPr>
          </a:p>
          <a:p>
            <a:r>
              <a:rPr lang="en-US" sz="2800" dirty="0" smtClean="0"/>
              <a:t>Eight years experience working in Higher Ed. security</a:t>
            </a:r>
          </a:p>
          <a:p>
            <a:r>
              <a:rPr lang="en-US" sz="2800" dirty="0" smtClean="0"/>
              <a:t>Focus on development and automation of security processes</a:t>
            </a:r>
            <a:endParaRPr lang="en-US" sz="2800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6558366" y="743917"/>
            <a:ext cx="4830305" cy="576970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b="0" i="0" kern="1200">
                <a:solidFill>
                  <a:schemeClr val="bg1">
                    <a:lumMod val="95000"/>
                  </a:schemeClr>
                </a:solidFill>
                <a:latin typeface="Trebuchet MS Regular" charset="0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b="0" i="0" kern="1200">
                <a:solidFill>
                  <a:schemeClr val="bg1">
                    <a:lumMod val="95000"/>
                  </a:schemeClr>
                </a:solidFill>
                <a:latin typeface="Trebuchet MS Regular" charset="0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b="0" i="0" kern="1200">
                <a:solidFill>
                  <a:schemeClr val="bg1">
                    <a:lumMod val="95000"/>
                  </a:schemeClr>
                </a:solidFill>
                <a:latin typeface="Trebuchet MS Regular" charset="0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b="0" i="0" kern="1200">
                <a:solidFill>
                  <a:schemeClr val="bg1">
                    <a:lumMod val="95000"/>
                  </a:schemeClr>
                </a:solidFill>
                <a:latin typeface="Trebuchet MS Regular" charset="0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b="0" i="0" kern="1200">
                <a:solidFill>
                  <a:schemeClr val="bg1">
                    <a:lumMod val="95000"/>
                  </a:schemeClr>
                </a:solidFill>
                <a:latin typeface="Trebuchet MS Regular" charset="0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 smtClean="0">
                <a:solidFill>
                  <a:schemeClr val="accent4"/>
                </a:solidFill>
              </a:rPr>
              <a:t>Chris Collins</a:t>
            </a:r>
          </a:p>
          <a:p>
            <a:pPr marL="0" indent="0">
              <a:buNone/>
            </a:pPr>
            <a:endParaRPr lang="en-US" dirty="0">
              <a:solidFill>
                <a:schemeClr val="accent4"/>
              </a:solidFill>
            </a:endParaRPr>
          </a:p>
          <a:p>
            <a:r>
              <a:rPr lang="en-US" sz="2800" dirty="0"/>
              <a:t>10 years Linux sysadmin </a:t>
            </a:r>
            <a:r>
              <a:rPr lang="en-US" sz="2800" dirty="0" smtClean="0"/>
              <a:t>experience</a:t>
            </a:r>
          </a:p>
          <a:p>
            <a:r>
              <a:rPr lang="en-US" sz="2800" dirty="0"/>
              <a:t>Container and Automation </a:t>
            </a:r>
            <a:r>
              <a:rPr lang="en-US" sz="2800" dirty="0" smtClean="0"/>
              <a:t>evangelist</a:t>
            </a:r>
          </a:p>
          <a:p>
            <a:r>
              <a:rPr lang="en-US" sz="2800" dirty="0"/>
              <a:t>InfoSec Newbie</a:t>
            </a:r>
            <a:endParaRPr lang="en-US" sz="2800" dirty="0" smtClean="0">
              <a:solidFill>
                <a:schemeClr val="accent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5749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Getting data out of CIFv3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CIFv3 API</a:t>
            </a:r>
          </a:p>
          <a:p>
            <a:pPr lvl="1"/>
            <a:r>
              <a:rPr lang="en-US" dirty="0"/>
              <a:t>$ curl -v -H "Authorization: Token token=1234" -</a:t>
            </a:r>
            <a:r>
              <a:rPr lang="en-US" dirty="0" err="1"/>
              <a:t>i</a:t>
            </a:r>
            <a:r>
              <a:rPr lang="en-US" dirty="0"/>
              <a:t> https</a:t>
            </a:r>
            <a:r>
              <a:rPr lang="en-US" dirty="0" smtClean="0"/>
              <a:t>://cif-server:5000/</a:t>
            </a:r>
            <a:r>
              <a:rPr lang="en-US" dirty="0" err="1" smtClean="0"/>
              <a:t>indicators?indicators</a:t>
            </a:r>
            <a:r>
              <a:rPr lang="en-US" dirty="0" smtClean="0"/>
              <a:t> </a:t>
            </a:r>
            <a:r>
              <a:rPr lang="en-US" dirty="0"/>
              <a:t/>
            </a:r>
            <a:br>
              <a:rPr lang="en-US" dirty="0"/>
            </a:br>
            <a:endParaRPr lang="en-US" dirty="0" smtClean="0"/>
          </a:p>
          <a:p>
            <a:r>
              <a:rPr lang="en-US" dirty="0" smtClean="0"/>
              <a:t>CIFv3 Python SDK</a:t>
            </a:r>
          </a:p>
          <a:p>
            <a:pPr lvl="1"/>
            <a:r>
              <a:rPr lang="en-US" dirty="0" err="1"/>
              <a:t>cif</a:t>
            </a:r>
            <a:r>
              <a:rPr lang="en-US" dirty="0"/>
              <a:t> --token 1234 --remote 'https://localhost' -q </a:t>
            </a:r>
            <a:r>
              <a:rPr lang="en-US" dirty="0" err="1" smtClean="0"/>
              <a:t>example.com</a:t>
            </a:r>
            <a:endParaRPr lang="en-US" dirty="0" smtClean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9775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CHN data in CIFv3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69396" y="1409432"/>
            <a:ext cx="7046563" cy="4525963"/>
          </a:xfrm>
        </p:spPr>
        <p:txBody>
          <a:bodyPr>
            <a:normAutofit fontScale="70000" lnSpcReduction="20000"/>
          </a:bodyPr>
          <a:lstStyle/>
          <a:p>
            <a:pPr marL="0" indent="0" defTabSz="914400">
              <a:spcBef>
                <a:spcPts val="0"/>
              </a:spcBef>
              <a:buNone/>
            </a:pPr>
            <a:r>
              <a:rPr lang="pt-BR" dirty="0">
                <a:solidFill>
                  <a:schemeClr val="bg1"/>
                </a:solidFill>
              </a:rPr>
              <a:t>{  </a:t>
            </a:r>
            <a:br>
              <a:rPr lang="pt-BR" dirty="0">
                <a:solidFill>
                  <a:schemeClr val="bg1"/>
                </a:solidFill>
              </a:rPr>
            </a:br>
            <a:r>
              <a:rPr lang="pt-BR" dirty="0">
                <a:solidFill>
                  <a:schemeClr val="bg1"/>
                </a:solidFill>
              </a:rPr>
              <a:t>   </a:t>
            </a:r>
            <a:r>
              <a:rPr lang="pt-BR" b="1" dirty="0">
                <a:solidFill>
                  <a:schemeClr val="bg1"/>
                </a:solidFill>
              </a:rPr>
              <a:t>"itype"</a:t>
            </a:r>
            <a:r>
              <a:rPr lang="pt-BR" dirty="0">
                <a:solidFill>
                  <a:schemeClr val="bg1"/>
                </a:solidFill>
              </a:rPr>
              <a:t>:"ipv4",</a:t>
            </a:r>
            <a:br>
              <a:rPr lang="pt-BR" dirty="0">
                <a:solidFill>
                  <a:schemeClr val="bg1"/>
                </a:solidFill>
              </a:rPr>
            </a:br>
            <a:r>
              <a:rPr lang="pt-BR" dirty="0">
                <a:solidFill>
                  <a:schemeClr val="bg1"/>
                </a:solidFill>
              </a:rPr>
              <a:t>   </a:t>
            </a:r>
            <a:r>
              <a:rPr lang="pt-BR" b="1" dirty="0">
                <a:solidFill>
                  <a:schemeClr val="bg1"/>
                </a:solidFill>
              </a:rPr>
              <a:t>"indicator"</a:t>
            </a:r>
            <a:r>
              <a:rPr lang="pt-BR" dirty="0">
                <a:solidFill>
                  <a:schemeClr val="bg1"/>
                </a:solidFill>
              </a:rPr>
              <a:t>:"10.182.1.56",</a:t>
            </a:r>
            <a:br>
              <a:rPr lang="pt-BR" dirty="0">
                <a:solidFill>
                  <a:schemeClr val="bg1"/>
                </a:solidFill>
              </a:rPr>
            </a:br>
            <a:r>
              <a:rPr lang="pt-BR" dirty="0">
                <a:solidFill>
                  <a:schemeClr val="bg1"/>
                </a:solidFill>
              </a:rPr>
              <a:t>   </a:t>
            </a:r>
            <a:r>
              <a:rPr lang="pt-BR" b="1" dirty="0">
                <a:solidFill>
                  <a:schemeClr val="bg1"/>
                </a:solidFill>
              </a:rPr>
              <a:t>"reporttime"</a:t>
            </a:r>
            <a:r>
              <a:rPr lang="pt-BR" dirty="0">
                <a:solidFill>
                  <a:schemeClr val="bg1"/>
                </a:solidFill>
              </a:rPr>
              <a:t>:"2018-04-05T17:13:09.014466Z",</a:t>
            </a:r>
            <a:br>
              <a:rPr lang="pt-BR" dirty="0">
                <a:solidFill>
                  <a:schemeClr val="bg1"/>
                </a:solidFill>
              </a:rPr>
            </a:br>
            <a:r>
              <a:rPr lang="pt-BR" dirty="0">
                <a:solidFill>
                  <a:schemeClr val="bg1"/>
                </a:solidFill>
              </a:rPr>
              <a:t>   </a:t>
            </a:r>
            <a:r>
              <a:rPr lang="pt-BR" b="1" dirty="0">
                <a:solidFill>
                  <a:schemeClr val="bg1"/>
                </a:solidFill>
              </a:rPr>
              <a:t>"</a:t>
            </a:r>
            <a:r>
              <a:rPr lang="pt-BR" b="1" dirty="0" err="1">
                <a:solidFill>
                  <a:schemeClr val="bg1"/>
                </a:solidFill>
              </a:rPr>
              <a:t>provider</a:t>
            </a:r>
            <a:r>
              <a:rPr lang="pt-BR" b="1" dirty="0">
                <a:solidFill>
                  <a:schemeClr val="bg1"/>
                </a:solidFill>
              </a:rPr>
              <a:t>"</a:t>
            </a:r>
            <a:r>
              <a:rPr lang="pt-BR" dirty="0">
                <a:solidFill>
                  <a:schemeClr val="bg1"/>
                </a:solidFill>
              </a:rPr>
              <a:t>:"</a:t>
            </a:r>
            <a:r>
              <a:rPr lang="pt-BR" dirty="0" err="1">
                <a:solidFill>
                  <a:schemeClr val="bg1"/>
                </a:solidFill>
              </a:rPr>
              <a:t>chn</a:t>
            </a:r>
            <a:r>
              <a:rPr lang="pt-BR" dirty="0">
                <a:solidFill>
                  <a:schemeClr val="bg1"/>
                </a:solidFill>
              </a:rPr>
              <a:t>",</a:t>
            </a:r>
            <a:br>
              <a:rPr lang="pt-BR" dirty="0">
                <a:solidFill>
                  <a:schemeClr val="bg1"/>
                </a:solidFill>
              </a:rPr>
            </a:br>
            <a:r>
              <a:rPr lang="pt-BR" dirty="0">
                <a:solidFill>
                  <a:schemeClr val="bg1"/>
                </a:solidFill>
              </a:rPr>
              <a:t>   </a:t>
            </a:r>
            <a:r>
              <a:rPr lang="pt-BR" b="1" dirty="0">
                <a:solidFill>
                  <a:schemeClr val="bg1"/>
                </a:solidFill>
              </a:rPr>
              <a:t>"</a:t>
            </a:r>
            <a:r>
              <a:rPr lang="pt-BR" b="1" dirty="0" err="1">
                <a:solidFill>
                  <a:schemeClr val="bg1"/>
                </a:solidFill>
              </a:rPr>
              <a:t>tags</a:t>
            </a:r>
            <a:r>
              <a:rPr lang="pt-BR" b="1" dirty="0">
                <a:solidFill>
                  <a:schemeClr val="bg1"/>
                </a:solidFill>
              </a:rPr>
              <a:t>"</a:t>
            </a:r>
            <a:r>
              <a:rPr lang="pt-BR" dirty="0">
                <a:solidFill>
                  <a:schemeClr val="bg1"/>
                </a:solidFill>
              </a:rPr>
              <a:t>:[  </a:t>
            </a:r>
            <a:br>
              <a:rPr lang="pt-BR" dirty="0">
                <a:solidFill>
                  <a:schemeClr val="bg1"/>
                </a:solidFill>
              </a:rPr>
            </a:br>
            <a:r>
              <a:rPr lang="pt-BR" dirty="0">
                <a:solidFill>
                  <a:schemeClr val="bg1"/>
                </a:solidFill>
              </a:rPr>
              <a:t>      "</a:t>
            </a:r>
            <a:r>
              <a:rPr lang="pt-BR" dirty="0" err="1">
                <a:solidFill>
                  <a:schemeClr val="bg1"/>
                </a:solidFill>
              </a:rPr>
              <a:t>honeypot</a:t>
            </a:r>
            <a:r>
              <a:rPr lang="pt-BR" dirty="0">
                <a:solidFill>
                  <a:schemeClr val="bg1"/>
                </a:solidFill>
              </a:rPr>
              <a:t>"</a:t>
            </a:r>
            <a:br>
              <a:rPr lang="pt-BR" dirty="0">
                <a:solidFill>
                  <a:schemeClr val="bg1"/>
                </a:solidFill>
              </a:rPr>
            </a:br>
            <a:r>
              <a:rPr lang="pt-BR" dirty="0">
                <a:solidFill>
                  <a:schemeClr val="bg1"/>
                </a:solidFill>
              </a:rPr>
              <a:t>   ],</a:t>
            </a:r>
            <a:br>
              <a:rPr lang="pt-BR" dirty="0">
                <a:solidFill>
                  <a:schemeClr val="bg1"/>
                </a:solidFill>
              </a:rPr>
            </a:br>
            <a:r>
              <a:rPr lang="pt-BR" dirty="0">
                <a:solidFill>
                  <a:schemeClr val="bg1"/>
                </a:solidFill>
              </a:rPr>
              <a:t>   </a:t>
            </a:r>
            <a:r>
              <a:rPr lang="pt-BR" b="1" dirty="0">
                <a:solidFill>
                  <a:schemeClr val="bg1"/>
                </a:solidFill>
              </a:rPr>
              <a:t>"</a:t>
            </a:r>
            <a:r>
              <a:rPr lang="pt-BR" b="1" dirty="0" err="1">
                <a:solidFill>
                  <a:schemeClr val="bg1"/>
                </a:solidFill>
              </a:rPr>
              <a:t>portlist</a:t>
            </a:r>
            <a:r>
              <a:rPr lang="pt-BR" b="1" dirty="0">
                <a:solidFill>
                  <a:schemeClr val="bg1"/>
                </a:solidFill>
              </a:rPr>
              <a:t>"</a:t>
            </a:r>
            <a:r>
              <a:rPr lang="pt-BR" dirty="0">
                <a:solidFill>
                  <a:schemeClr val="bg1"/>
                </a:solidFill>
              </a:rPr>
              <a:t>:"</a:t>
            </a:r>
            <a:r>
              <a:rPr lang="pt-BR" dirty="0" err="1">
                <a:solidFill>
                  <a:schemeClr val="bg1"/>
                </a:solidFill>
              </a:rPr>
              <a:t>None</a:t>
            </a:r>
            <a:r>
              <a:rPr lang="pt-BR" dirty="0">
                <a:solidFill>
                  <a:schemeClr val="bg1"/>
                </a:solidFill>
              </a:rPr>
              <a:t>",</a:t>
            </a:r>
            <a:br>
              <a:rPr lang="pt-BR" dirty="0">
                <a:solidFill>
                  <a:schemeClr val="bg1"/>
                </a:solidFill>
              </a:rPr>
            </a:br>
            <a:r>
              <a:rPr lang="pt-BR" dirty="0">
                <a:solidFill>
                  <a:schemeClr val="bg1"/>
                </a:solidFill>
              </a:rPr>
              <a:t>   </a:t>
            </a:r>
            <a:r>
              <a:rPr lang="pt-BR" b="1" dirty="0">
                <a:solidFill>
                  <a:schemeClr val="bg1"/>
                </a:solidFill>
              </a:rPr>
              <a:t>"confidence"</a:t>
            </a:r>
            <a:r>
              <a:rPr lang="pt-BR" dirty="0">
                <a:solidFill>
                  <a:schemeClr val="bg1"/>
                </a:solidFill>
              </a:rPr>
              <a:t>:8.0,</a:t>
            </a:r>
            <a:br>
              <a:rPr lang="pt-BR" dirty="0">
                <a:solidFill>
                  <a:schemeClr val="bg1"/>
                </a:solidFill>
              </a:rPr>
            </a:br>
            <a:r>
              <a:rPr lang="pt-BR" dirty="0">
                <a:solidFill>
                  <a:schemeClr val="bg1"/>
                </a:solidFill>
              </a:rPr>
              <a:t>   </a:t>
            </a:r>
            <a:r>
              <a:rPr lang="pt-BR" b="1" dirty="0">
                <a:solidFill>
                  <a:schemeClr val="bg1"/>
                </a:solidFill>
              </a:rPr>
              <a:t>"lasttime"</a:t>
            </a:r>
            <a:r>
              <a:rPr lang="pt-BR" dirty="0">
                <a:solidFill>
                  <a:schemeClr val="bg1"/>
                </a:solidFill>
              </a:rPr>
              <a:t>:"2018-04-05T17:13:09.014431Z",</a:t>
            </a:r>
            <a:br>
              <a:rPr lang="pt-BR" dirty="0">
                <a:solidFill>
                  <a:schemeClr val="bg1"/>
                </a:solidFill>
              </a:rPr>
            </a:br>
            <a:r>
              <a:rPr lang="pt-BR" dirty="0">
                <a:solidFill>
                  <a:schemeClr val="bg1"/>
                </a:solidFill>
              </a:rPr>
              <a:t>   </a:t>
            </a:r>
            <a:r>
              <a:rPr lang="pt-BR" b="1" dirty="0">
                <a:solidFill>
                  <a:schemeClr val="bg1"/>
                </a:solidFill>
              </a:rPr>
              <a:t>"count"</a:t>
            </a:r>
            <a:r>
              <a:rPr lang="pt-BR" dirty="0">
                <a:solidFill>
                  <a:schemeClr val="bg1"/>
                </a:solidFill>
              </a:rPr>
              <a:t>:1,</a:t>
            </a:r>
            <a:br>
              <a:rPr lang="pt-BR" dirty="0">
                <a:solidFill>
                  <a:schemeClr val="bg1"/>
                </a:solidFill>
              </a:rPr>
            </a:br>
            <a:r>
              <a:rPr lang="pt-BR" dirty="0">
                <a:solidFill>
                  <a:schemeClr val="bg1"/>
                </a:solidFill>
              </a:rPr>
              <a:t>   </a:t>
            </a:r>
            <a:r>
              <a:rPr lang="pt-BR" b="1" dirty="0">
                <a:solidFill>
                  <a:schemeClr val="bg1"/>
                </a:solidFill>
              </a:rPr>
              <a:t>"</a:t>
            </a:r>
            <a:r>
              <a:rPr lang="pt-BR" b="1" dirty="0" err="1">
                <a:solidFill>
                  <a:schemeClr val="bg1"/>
                </a:solidFill>
              </a:rPr>
              <a:t>tlp</a:t>
            </a:r>
            <a:r>
              <a:rPr lang="pt-BR" b="1" dirty="0">
                <a:solidFill>
                  <a:schemeClr val="bg1"/>
                </a:solidFill>
              </a:rPr>
              <a:t>"</a:t>
            </a:r>
            <a:r>
              <a:rPr lang="pt-BR" dirty="0">
                <a:solidFill>
                  <a:schemeClr val="bg1"/>
                </a:solidFill>
              </a:rPr>
              <a:t>:"</a:t>
            </a:r>
            <a:r>
              <a:rPr lang="pt-BR" dirty="0" err="1">
                <a:solidFill>
                  <a:schemeClr val="bg1"/>
                </a:solidFill>
              </a:rPr>
              <a:t>amber</a:t>
            </a:r>
            <a:r>
              <a:rPr lang="pt-BR" dirty="0">
                <a:solidFill>
                  <a:schemeClr val="bg1"/>
                </a:solidFill>
              </a:rPr>
              <a:t>",</a:t>
            </a:r>
            <a:br>
              <a:rPr lang="pt-BR" dirty="0">
                <a:solidFill>
                  <a:schemeClr val="bg1"/>
                </a:solidFill>
              </a:rPr>
            </a:br>
            <a:r>
              <a:rPr lang="pt-BR" dirty="0">
                <a:solidFill>
                  <a:schemeClr val="bg1"/>
                </a:solidFill>
              </a:rPr>
              <a:t>   </a:t>
            </a:r>
            <a:r>
              <a:rPr lang="pt-BR" b="1" dirty="0">
                <a:solidFill>
                  <a:schemeClr val="bg1"/>
                </a:solidFill>
              </a:rPr>
              <a:t>"firsttime"</a:t>
            </a:r>
            <a:r>
              <a:rPr lang="pt-BR" dirty="0">
                <a:solidFill>
                  <a:schemeClr val="bg1"/>
                </a:solidFill>
              </a:rPr>
              <a:t>:"2018-04-05T17:13:09.014431Z",</a:t>
            </a:r>
            <a:br>
              <a:rPr lang="pt-BR" dirty="0">
                <a:solidFill>
                  <a:schemeClr val="bg1"/>
                </a:solidFill>
              </a:rPr>
            </a:br>
            <a:r>
              <a:rPr lang="pt-BR" dirty="0">
                <a:solidFill>
                  <a:schemeClr val="bg1"/>
                </a:solidFill>
              </a:rPr>
              <a:t>   </a:t>
            </a:r>
            <a:r>
              <a:rPr lang="pt-BR" b="1" dirty="0">
                <a:solidFill>
                  <a:schemeClr val="bg1"/>
                </a:solidFill>
              </a:rPr>
              <a:t>"additional_data"</a:t>
            </a:r>
            <a:r>
              <a:rPr lang="pt-BR" dirty="0">
                <a:solidFill>
                  <a:schemeClr val="bg1"/>
                </a:solidFill>
              </a:rPr>
              <a:t>:</a:t>
            </a:r>
            <a:r>
              <a:rPr lang="pt-BR" dirty="0" err="1">
                <a:solidFill>
                  <a:schemeClr val="bg1"/>
                </a:solidFill>
              </a:rPr>
              <a:t>null</a:t>
            </a:r>
            <a:r>
              <a:rPr lang="pt-BR" dirty="0">
                <a:solidFill>
                  <a:schemeClr val="bg1"/>
                </a:solidFill>
              </a:rPr>
              <a:t/>
            </a:r>
            <a:br>
              <a:rPr lang="pt-BR" dirty="0">
                <a:solidFill>
                  <a:schemeClr val="bg1"/>
                </a:solidFill>
              </a:rPr>
            </a:br>
            <a:r>
              <a:rPr lang="pt-BR" dirty="0">
                <a:solidFill>
                  <a:schemeClr val="bg1"/>
                </a:solidFill>
              </a:rPr>
              <a:t>}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7087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9212" y="375737"/>
            <a:ext cx="9692640" cy="1325562"/>
          </a:xfrm>
        </p:spPr>
        <p:txBody>
          <a:bodyPr/>
          <a:lstStyle/>
          <a:p>
            <a:r>
              <a:rPr lang="en-US" dirty="0" smtClean="0"/>
              <a:t>Using Threat Intelligence from CHN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61872" y="2286835"/>
            <a:ext cx="8595360" cy="3521343"/>
          </a:xfrm>
        </p:spPr>
        <p:txBody>
          <a:bodyPr>
            <a:normAutofit/>
          </a:bodyPr>
          <a:lstStyle/>
          <a:p>
            <a:r>
              <a:rPr lang="en-US" sz="3600" dirty="0" err="1" smtClean="0"/>
              <a:t>Splunk</a:t>
            </a:r>
            <a:endParaRPr lang="en-US" sz="3600" dirty="0" smtClean="0"/>
          </a:p>
          <a:p>
            <a:r>
              <a:rPr lang="en-US" sz="3600" dirty="0" smtClean="0"/>
              <a:t>Black Hole Routing</a:t>
            </a:r>
          </a:p>
          <a:p>
            <a:r>
              <a:rPr lang="en-US" sz="3600" dirty="0" smtClean="0"/>
              <a:t>Host based / network firewall rules</a:t>
            </a:r>
          </a:p>
        </p:txBody>
      </p:sp>
    </p:spTree>
    <p:extLst>
      <p:ext uri="{BB962C8B-B14F-4D97-AF65-F5344CB8AC3E}">
        <p14:creationId xmlns:p14="http://schemas.microsoft.com/office/powerpoint/2010/main" val="1061332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2693" y="2616394"/>
            <a:ext cx="10972800" cy="1143000"/>
          </a:xfrm>
        </p:spPr>
        <p:txBody>
          <a:bodyPr/>
          <a:lstStyle/>
          <a:p>
            <a:r>
              <a:rPr lang="en-US" dirty="0" smtClean="0"/>
              <a:t>Future Plans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2075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7322" y="332435"/>
            <a:ext cx="8938108" cy="5665408"/>
          </a:xfrm>
        </p:spPr>
      </p:pic>
    </p:spTree>
    <p:extLst>
      <p:ext uri="{BB962C8B-B14F-4D97-AF65-F5344CB8AC3E}">
        <p14:creationId xmlns:p14="http://schemas.microsoft.com/office/powerpoint/2010/main" val="765565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5030" y="313839"/>
            <a:ext cx="5604322" cy="5838987"/>
          </a:xfrm>
        </p:spPr>
      </p:pic>
    </p:spTree>
    <p:extLst>
      <p:ext uri="{BB962C8B-B14F-4D97-AF65-F5344CB8AC3E}">
        <p14:creationId xmlns:p14="http://schemas.microsoft.com/office/powerpoint/2010/main" val="503759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2109" y="2583886"/>
            <a:ext cx="10972800" cy="1143000"/>
          </a:xfrm>
        </p:spPr>
        <p:txBody>
          <a:bodyPr/>
          <a:lstStyle/>
          <a:p>
            <a:r>
              <a:rPr lang="en-US" dirty="0" smtClean="0"/>
              <a:t>How You Can Help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3580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26820" y="883404"/>
            <a:ext cx="8595360" cy="4874218"/>
          </a:xfrm>
        </p:spPr>
        <p:txBody>
          <a:bodyPr>
            <a:noAutofit/>
          </a:bodyPr>
          <a:lstStyle/>
          <a:p>
            <a:r>
              <a:rPr lang="en-US" sz="2800" dirty="0" smtClean="0"/>
              <a:t>Documentation:</a:t>
            </a:r>
          </a:p>
          <a:p>
            <a:pPr lvl="1"/>
            <a:r>
              <a:rPr lang="en-US" dirty="0" err="1" smtClean="0"/>
              <a:t>Communityhoneynetwork.github.io</a:t>
            </a:r>
            <a:endParaRPr lang="en-US" dirty="0" smtClean="0"/>
          </a:p>
          <a:p>
            <a:r>
              <a:rPr lang="en-US" sz="2800" dirty="0" smtClean="0"/>
              <a:t>Repository:</a:t>
            </a:r>
          </a:p>
          <a:p>
            <a:pPr lvl="1"/>
            <a:r>
              <a:rPr lang="en-US" dirty="0" smtClean="0"/>
              <a:t>https://</a:t>
            </a:r>
            <a:r>
              <a:rPr lang="en-US" dirty="0" err="1" smtClean="0"/>
              <a:t>github.com</a:t>
            </a:r>
            <a:r>
              <a:rPr lang="en-US" dirty="0" smtClean="0"/>
              <a:t>/</a:t>
            </a:r>
            <a:r>
              <a:rPr lang="en-US" dirty="0" err="1" smtClean="0"/>
              <a:t>CommunityHoneyNetwork</a:t>
            </a:r>
            <a:endParaRPr lang="en-US" dirty="0"/>
          </a:p>
          <a:p>
            <a:r>
              <a:rPr lang="en-US" sz="2800" dirty="0" smtClean="0"/>
              <a:t>Contact:</a:t>
            </a:r>
          </a:p>
          <a:p>
            <a:pPr lvl="1"/>
            <a:r>
              <a:rPr lang="en-US" dirty="0" smtClean="0"/>
              <a:t>stingar@duke.edu</a:t>
            </a:r>
          </a:p>
          <a:p>
            <a:pPr lvl="1"/>
            <a:r>
              <a:rPr lang="en-US" dirty="0" smtClean="0"/>
              <a:t>Twitter:</a:t>
            </a:r>
          </a:p>
          <a:p>
            <a:pPr lvl="2"/>
            <a:r>
              <a:rPr lang="en-US" sz="2800" dirty="0"/>
              <a:t>@</a:t>
            </a:r>
            <a:r>
              <a:rPr lang="en-US" sz="2800" dirty="0" err="1"/>
              <a:t>ChrisInDurham</a:t>
            </a:r>
            <a:endParaRPr lang="en-US" sz="2800" dirty="0"/>
          </a:p>
          <a:p>
            <a:pPr lvl="2"/>
            <a:r>
              <a:rPr lang="en-US" sz="2800" dirty="0" smtClean="0"/>
              <a:t>@</a:t>
            </a:r>
            <a:r>
              <a:rPr lang="en-US" sz="2800" dirty="0" err="1" smtClean="0"/>
              <a:t>merckedsec</a:t>
            </a:r>
            <a:endParaRPr lang="en-US" sz="2800" dirty="0" smtClean="0"/>
          </a:p>
        </p:txBody>
      </p:sp>
    </p:spTree>
    <p:extLst>
      <p:ext uri="{BB962C8B-B14F-4D97-AF65-F5344CB8AC3E}">
        <p14:creationId xmlns:p14="http://schemas.microsoft.com/office/powerpoint/2010/main" val="856164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8630" y="2400091"/>
            <a:ext cx="9692640" cy="1325562"/>
          </a:xfrm>
        </p:spPr>
        <p:txBody>
          <a:bodyPr/>
          <a:lstStyle/>
          <a:p>
            <a:r>
              <a:rPr lang="en-US" dirty="0" smtClean="0"/>
              <a:t>QUESTIONS?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8501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475398"/>
            <a:ext cx="10972800" cy="1143000"/>
          </a:xfrm>
        </p:spPr>
        <p:txBody>
          <a:bodyPr>
            <a:noAutofit/>
          </a:bodyPr>
          <a:lstStyle/>
          <a:p>
            <a:r>
              <a:rPr lang="en-US" sz="8800" b="1" dirty="0" smtClean="0"/>
              <a:t>STINGAR</a:t>
            </a:r>
            <a:endParaRPr lang="en-US" sz="8800" b="1" dirty="0"/>
          </a:p>
        </p:txBody>
      </p:sp>
    </p:spTree>
    <p:extLst>
      <p:ext uri="{BB962C8B-B14F-4D97-AF65-F5344CB8AC3E}">
        <p14:creationId xmlns:p14="http://schemas.microsoft.com/office/powerpoint/2010/main" val="568140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8630" y="2632922"/>
            <a:ext cx="10972800" cy="1143000"/>
          </a:xfrm>
        </p:spPr>
        <p:txBody>
          <a:bodyPr/>
          <a:lstStyle/>
          <a:p>
            <a:r>
              <a:rPr lang="en-US" dirty="0" smtClean="0"/>
              <a:t>How do we do this?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2478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Honeypots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289899" y="1631198"/>
            <a:ext cx="7334549" cy="41256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8116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136" y="243642"/>
            <a:ext cx="10972800" cy="1143000"/>
          </a:xfrm>
        </p:spPr>
        <p:txBody>
          <a:bodyPr/>
          <a:lstStyle/>
          <a:p>
            <a:r>
              <a:rPr lang="en-US" dirty="0" smtClean="0"/>
              <a:t>STINGAR? MHN? CHN?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STINGAR (</a:t>
            </a:r>
            <a:r>
              <a:rPr lang="en-US" sz="2400" dirty="0"/>
              <a:t>Shared Threat Intelligence for Network Gatekeeping with Automated </a:t>
            </a:r>
            <a:r>
              <a:rPr lang="en-US" sz="2400" dirty="0" smtClean="0"/>
              <a:t>Response) </a:t>
            </a:r>
            <a:r>
              <a:rPr lang="mr-IN" sz="2400" dirty="0" smtClean="0"/>
              <a:t>–</a:t>
            </a:r>
            <a:r>
              <a:rPr lang="en-US" sz="2400" dirty="0" smtClean="0"/>
              <a:t> overarching threat intelligence sharing project</a:t>
            </a:r>
          </a:p>
          <a:p>
            <a:endParaRPr lang="en-US" sz="2400" dirty="0" smtClean="0"/>
          </a:p>
          <a:p>
            <a:r>
              <a:rPr lang="en-US" sz="2400" dirty="0" smtClean="0"/>
              <a:t>MHN (Modern Honey Network) </a:t>
            </a:r>
            <a:r>
              <a:rPr lang="mr-IN" sz="2400" dirty="0" smtClean="0"/>
              <a:t>–</a:t>
            </a:r>
            <a:r>
              <a:rPr lang="en-US" sz="2400" dirty="0" smtClean="0"/>
              <a:t> Honeypot management and deployment system developed by </a:t>
            </a:r>
            <a:r>
              <a:rPr lang="en-US" sz="2400" dirty="0" err="1" smtClean="0"/>
              <a:t>Threatstream</a:t>
            </a:r>
            <a:endParaRPr lang="en-US" sz="2400" dirty="0" smtClean="0"/>
          </a:p>
          <a:p>
            <a:endParaRPr lang="en-US" sz="2400" dirty="0"/>
          </a:p>
          <a:p>
            <a:r>
              <a:rPr lang="en-US" sz="2400" dirty="0" smtClean="0"/>
              <a:t>CHN (Community Honey Network) </a:t>
            </a:r>
            <a:r>
              <a:rPr lang="mr-IN" sz="2400" dirty="0" smtClean="0"/>
              <a:t>–</a:t>
            </a:r>
            <a:r>
              <a:rPr lang="en-US" sz="2400" dirty="0" smtClean="0"/>
              <a:t> Forked and divergent repositories from </a:t>
            </a:r>
            <a:r>
              <a:rPr lang="en-US" sz="2400" dirty="0" err="1" smtClean="0"/>
              <a:t>Threatstream’s</a:t>
            </a:r>
            <a:r>
              <a:rPr lang="en-US" sz="2400" dirty="0" smtClean="0"/>
              <a:t> MHN project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825158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Honeypot Statistics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25 </a:t>
            </a:r>
            <a:r>
              <a:rPr lang="en-US" dirty="0" smtClean="0"/>
              <a:t>honeypots deployed</a:t>
            </a:r>
          </a:p>
          <a:p>
            <a:pPr lvl="1"/>
            <a:r>
              <a:rPr lang="en-US" dirty="0" smtClean="0"/>
              <a:t>21 </a:t>
            </a:r>
            <a:r>
              <a:rPr lang="en-US" dirty="0" smtClean="0"/>
              <a:t>inside our network</a:t>
            </a:r>
          </a:p>
          <a:p>
            <a:pPr lvl="1"/>
            <a:r>
              <a:rPr lang="en-US" dirty="0" smtClean="0"/>
              <a:t>4 outside our network</a:t>
            </a:r>
          </a:p>
          <a:p>
            <a:r>
              <a:rPr lang="en-US" dirty="0" smtClean="0"/>
              <a:t>~1750 events per hour</a:t>
            </a:r>
          </a:p>
          <a:p>
            <a:r>
              <a:rPr lang="en-US" dirty="0" smtClean="0"/>
              <a:t>~800 IP addresses blocked a day</a:t>
            </a:r>
          </a:p>
          <a:p>
            <a:r>
              <a:rPr lang="en-US" dirty="0" smtClean="0"/>
              <a:t>Primary activity is SSH </a:t>
            </a:r>
            <a:r>
              <a:rPr lang="en-US" dirty="0" err="1" smtClean="0"/>
              <a:t>bruteforcing</a:t>
            </a:r>
            <a:r>
              <a:rPr lang="en-US" dirty="0" smtClean="0"/>
              <a:t> / abuse</a:t>
            </a: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9792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7628" y="493468"/>
            <a:ext cx="9648590" cy="5400206"/>
          </a:xfrm>
        </p:spPr>
      </p:pic>
    </p:spTree>
    <p:extLst>
      <p:ext uri="{BB962C8B-B14F-4D97-AF65-F5344CB8AC3E}">
        <p14:creationId xmlns:p14="http://schemas.microsoft.com/office/powerpoint/2010/main" val="1405318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5710" y="434715"/>
            <a:ext cx="10052483" cy="5451606"/>
          </a:xfrm>
        </p:spPr>
      </p:pic>
    </p:spTree>
    <p:extLst>
      <p:ext uri="{BB962C8B-B14F-4D97-AF65-F5344CB8AC3E}">
        <p14:creationId xmlns:p14="http://schemas.microsoft.com/office/powerpoint/2010/main" val="1823907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duke-ppt-8">
  <a:themeElements>
    <a:clrScheme name="Breeze">
      <a:dk1>
        <a:sysClr val="windowText" lastClr="000000"/>
      </a:dk1>
      <a:lt1>
        <a:sysClr val="window" lastClr="FFFFFF"/>
      </a:lt1>
      <a:dk2>
        <a:srgbClr val="09213B"/>
      </a:dk2>
      <a:lt2>
        <a:srgbClr val="D5EDF4"/>
      </a:lt2>
      <a:accent1>
        <a:srgbClr val="2C7C9F"/>
      </a:accent1>
      <a:accent2>
        <a:srgbClr val="244A58"/>
      </a:accent2>
      <a:accent3>
        <a:srgbClr val="E2751D"/>
      </a:accent3>
      <a:accent4>
        <a:srgbClr val="FFB400"/>
      </a:accent4>
      <a:accent5>
        <a:srgbClr val="7EB606"/>
      </a:accent5>
      <a:accent6>
        <a:srgbClr val="C00000"/>
      </a:accent6>
      <a:hlink>
        <a:srgbClr val="7030A0"/>
      </a:hlink>
      <a:folHlink>
        <a:srgbClr val="00B0F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duke-ppt-8">
  <a:themeElements>
    <a:clrScheme name="Breeze">
      <a:dk1>
        <a:sysClr val="windowText" lastClr="000000"/>
      </a:dk1>
      <a:lt1>
        <a:sysClr val="window" lastClr="FFFFFF"/>
      </a:lt1>
      <a:dk2>
        <a:srgbClr val="09213B"/>
      </a:dk2>
      <a:lt2>
        <a:srgbClr val="D5EDF4"/>
      </a:lt2>
      <a:accent1>
        <a:srgbClr val="2C7C9F"/>
      </a:accent1>
      <a:accent2>
        <a:srgbClr val="244A58"/>
      </a:accent2>
      <a:accent3>
        <a:srgbClr val="E2751D"/>
      </a:accent3>
      <a:accent4>
        <a:srgbClr val="FFB400"/>
      </a:accent4>
      <a:accent5>
        <a:srgbClr val="7EB606"/>
      </a:accent5>
      <a:accent6>
        <a:srgbClr val="C00000"/>
      </a:accent6>
      <a:hlink>
        <a:srgbClr val="7030A0"/>
      </a:hlink>
      <a:folHlink>
        <a:srgbClr val="00B0F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View</Template>
  <TotalTime>15386</TotalTime>
  <Words>343</Words>
  <Application>Microsoft Macintosh PowerPoint</Application>
  <PresentationFormat>Widescreen</PresentationFormat>
  <Paragraphs>123</Paragraphs>
  <Slides>28</Slides>
  <Notes>28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28</vt:i4>
      </vt:variant>
    </vt:vector>
  </HeadingPairs>
  <TitlesOfParts>
    <vt:vector size="36" baseType="lpstr">
      <vt:lpstr>Calibri</vt:lpstr>
      <vt:lpstr>Consolas</vt:lpstr>
      <vt:lpstr>Courier</vt:lpstr>
      <vt:lpstr>Mangal</vt:lpstr>
      <vt:lpstr>Trebuchet MS Regular</vt:lpstr>
      <vt:lpstr>Arial</vt:lpstr>
      <vt:lpstr>1_duke-ppt-8</vt:lpstr>
      <vt:lpstr>duke-ppt-8</vt:lpstr>
      <vt:lpstr>Sweetening Your Threat Intelligence with Automated Honeypots</vt:lpstr>
      <vt:lpstr>PowerPoint Presentation</vt:lpstr>
      <vt:lpstr>STINGAR</vt:lpstr>
      <vt:lpstr>How do we do this?</vt:lpstr>
      <vt:lpstr>Honeypots</vt:lpstr>
      <vt:lpstr>STINGAR? MHN? CHN?</vt:lpstr>
      <vt:lpstr>Honeypot Statistics</vt:lpstr>
      <vt:lpstr>PowerPoint Presentation</vt:lpstr>
      <vt:lpstr>PowerPoint Presentation</vt:lpstr>
      <vt:lpstr>PowerPoint Presentation</vt:lpstr>
      <vt:lpstr>Why not just run MHN?</vt:lpstr>
      <vt:lpstr>PowerPoint Presentation</vt:lpstr>
      <vt:lpstr>PowerPoint Presentation</vt:lpstr>
      <vt:lpstr>Building a Honeypot</vt:lpstr>
      <vt:lpstr>Honeypots Ready to Deploy</vt:lpstr>
      <vt:lpstr>Honeypots ready for alpha testers</vt:lpstr>
      <vt:lpstr>Integrating CHN with Other Applications</vt:lpstr>
      <vt:lpstr>sysconfig</vt:lpstr>
      <vt:lpstr>CIFv3 in Docker</vt:lpstr>
      <vt:lpstr>Getting data out of CIFv3</vt:lpstr>
      <vt:lpstr>CHN data in CIFv3</vt:lpstr>
      <vt:lpstr>Using Threat Intelligence from CHN</vt:lpstr>
      <vt:lpstr>Future Plans</vt:lpstr>
      <vt:lpstr>PowerPoint Presentation</vt:lpstr>
      <vt:lpstr>PowerPoint Presentation</vt:lpstr>
      <vt:lpstr>How You Can Help</vt:lpstr>
      <vt:lpstr>PowerPoint Presentation</vt:lpstr>
      <vt:lpstr>QUESTIONS?</vt:lpstr>
    </vt:vector>
  </TitlesOfParts>
  <Company/>
  <LinksUpToDate>false</LinksUpToDate>
  <SharedDoc>false</SharedDoc>
  <HyperlinksChanged>false</HyperlinksChanged>
  <AppVersion>15.0039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Automating honeypot deployment with Docker and Ansible</dc:title>
  <dc:creator>Microsoft Office User</dc:creator>
  <cp:lastModifiedBy>Microsoft Office User</cp:lastModifiedBy>
  <cp:revision>87</cp:revision>
  <cp:lastPrinted>2018-06-28T12:44:19Z</cp:lastPrinted>
  <dcterms:created xsi:type="dcterms:W3CDTF">2018-03-27T19:06:05Z</dcterms:created>
  <dcterms:modified xsi:type="dcterms:W3CDTF">2018-06-28T16:43:21Z</dcterms:modified>
</cp:coreProperties>
</file>