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8" r:id="rId2"/>
    <p:sldMasterId id="2147483696" r:id="rId3"/>
  </p:sldMasterIdLst>
  <p:notesMasterIdLst>
    <p:notesMasterId r:id="rId26"/>
  </p:notesMasterIdLst>
  <p:sldIdLst>
    <p:sldId id="256" r:id="rId4"/>
    <p:sldId id="266" r:id="rId5"/>
    <p:sldId id="259" r:id="rId6"/>
    <p:sldId id="260" r:id="rId7"/>
    <p:sldId id="270" r:id="rId8"/>
    <p:sldId id="269" r:id="rId9"/>
    <p:sldId id="267" r:id="rId10"/>
    <p:sldId id="274" r:id="rId11"/>
    <p:sldId id="272" r:id="rId12"/>
    <p:sldId id="275" r:id="rId13"/>
    <p:sldId id="276" r:id="rId14"/>
    <p:sldId id="277" r:id="rId15"/>
    <p:sldId id="278" r:id="rId16"/>
    <p:sldId id="279" r:id="rId17"/>
    <p:sldId id="287" r:id="rId18"/>
    <p:sldId id="284" r:id="rId19"/>
    <p:sldId id="285" r:id="rId20"/>
    <p:sldId id="288" r:id="rId21"/>
    <p:sldId id="281" r:id="rId22"/>
    <p:sldId id="280" r:id="rId23"/>
    <p:sldId id="273" r:id="rId24"/>
    <p:sldId id="29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F"/>
    <a:srgbClr val="24BDFF"/>
    <a:srgbClr val="2385FF"/>
    <a:srgbClr val="5DAFFF"/>
    <a:srgbClr val="57B8FF"/>
    <a:srgbClr val="FE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2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The%20SouthEast%20SECURE%20project%20thanks%20you%20for%20participating%20in%20the%20survey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ll:Downloads:Southeast%20SciEntific%20Cybersecurity%20for%20University%20Research%20Southeast%20SEC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6576 Invitations</a:t>
            </a:r>
            <a:r>
              <a:rPr lang="en-US" sz="2400" baseline="0"/>
              <a:t> Sent</a:t>
            </a:r>
            <a:endParaRPr lang="en-US" sz="2400"/>
          </a:p>
        </c:rich>
      </c:tx>
      <c:layout>
        <c:manualLayout>
          <c:xMode val="edge"/>
          <c:yMode val="edge"/>
          <c:x val="0.26543519419623102"/>
          <c:y val="3.6789297658862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invertIfNegative val="0"/>
          <c:cat>
            <c:strRef>
              <c:f>Sheet1!$B$2:$B$5</c:f>
              <c:strCache>
                <c:ptCount val="4"/>
                <c:pt idx="0">
                  <c:v>0pened</c:v>
                </c:pt>
                <c:pt idx="1">
                  <c:v>Unopened</c:v>
                </c:pt>
                <c:pt idx="2">
                  <c:v>Opt-out</c:v>
                </c:pt>
                <c:pt idx="3">
                  <c:v>Bounced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3872</c:v>
                </c:pt>
                <c:pt idx="1">
                  <c:v>2467</c:v>
                </c:pt>
                <c:pt idx="2">
                  <c:v>181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A-284B-8828-C15E3342BB36}"/>
            </c:ext>
          </c:extLst>
        </c:ser>
        <c:ser>
          <c:idx val="1"/>
          <c:order val="1"/>
          <c:tx>
            <c:v>Percent</c:v>
          </c:tx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0.58880778588807803</c:v>
                </c:pt>
                <c:pt idx="1">
                  <c:v>0.37515206812652102</c:v>
                </c:pt>
                <c:pt idx="2">
                  <c:v>2.75243309002433E-2</c:v>
                </c:pt>
                <c:pt idx="3">
                  <c:v>8.5158150851581509E-3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A-284B-8828-C15E3342B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645592"/>
        <c:axId val="-2134642584"/>
      </c:barChart>
      <c:catAx>
        <c:axId val="-2134645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34642584"/>
        <c:crosses val="autoZero"/>
        <c:auto val="1"/>
        <c:lblAlgn val="ctr"/>
        <c:lblOffset val="100"/>
        <c:noMultiLvlLbl val="0"/>
      </c:catAx>
      <c:valAx>
        <c:axId val="-2134642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4645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prstDash val="solid"/>
            </a:ln>
          </c:spPr>
          <c:invertIfNegative val="0"/>
          <c:cat>
            <c:strRef>
              <c:f>'Question 8'!$A$4:$A$11</c:f>
              <c:strCache>
                <c:ptCount val="8"/>
                <c:pt idx="0">
                  <c:v>Virus/malware/botnets infection</c:v>
                </c:pt>
                <c:pt idx="1">
                  <c:v>Loss of Internet access (DNS)</c:v>
                </c:pt>
                <c:pt idx="2">
                  <c:v>Loss of data or software (including ransomware)</c:v>
                </c:pt>
                <c:pt idx="3">
                  <c:v>Insider attacks (attacks by employees or trusted students)</c:v>
                </c:pt>
                <c:pt idx="4">
                  <c:v>Theft of data, software, or equipment</c:v>
                </c:pt>
                <c:pt idx="5">
                  <c:v>Computer/instrumentation unusable or used to attack other computers.</c:v>
                </c:pt>
                <c:pt idx="6">
                  <c:v>None of which we are aware.</c:v>
                </c:pt>
                <c:pt idx="7">
                  <c:v>Other </c:v>
                </c:pt>
              </c:strCache>
            </c:strRef>
          </c:cat>
          <c:val>
            <c:numRef>
              <c:f>'Question 8'!$B$4:$B$11</c:f>
              <c:numCache>
                <c:formatCode>0.00%</c:formatCode>
                <c:ptCount val="8"/>
                <c:pt idx="0">
                  <c:v>8.8599999999999998E-2</c:v>
                </c:pt>
                <c:pt idx="1">
                  <c:v>9.8599999999999993E-2</c:v>
                </c:pt>
                <c:pt idx="2">
                  <c:v>1.29E-2</c:v>
                </c:pt>
                <c:pt idx="3">
                  <c:v>4.3E-3</c:v>
                </c:pt>
                <c:pt idx="4">
                  <c:v>4.3E-3</c:v>
                </c:pt>
                <c:pt idx="5">
                  <c:v>1.5699999999999999E-2</c:v>
                </c:pt>
                <c:pt idx="6">
                  <c:v>0.83709999999999996</c:v>
                </c:pt>
                <c:pt idx="7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6-4D45-B287-D45D5F632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45160"/>
        <c:axId val="-2134829016"/>
      </c:barChart>
      <c:valAx>
        <c:axId val="-21348290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845160"/>
        <c:crosses val="autoZero"/>
        <c:crossBetween val="between"/>
      </c:valAx>
      <c:catAx>
        <c:axId val="-2134845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829016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4'!$A$4:$A$8</c:f>
              <c:strCache>
                <c:ptCount val="5"/>
                <c:pt idx="0">
                  <c:v>On-line cyber security training designed for university researchers</c:v>
                </c:pt>
                <c:pt idx="1">
                  <c:v>A confidential evaluation of my lab's cyber security status</c:v>
                </c:pt>
                <c:pt idx="2">
                  <c:v>a security-related experience I've had that I'd like to share with other NSF funded researchers</c:v>
                </c:pt>
                <c:pt idx="3">
                  <c:v>I have a specific security challenge / problem and I could use some expert help.</c:v>
                </c:pt>
                <c:pt idx="4">
                  <c:v>Other </c:v>
                </c:pt>
              </c:strCache>
            </c:strRef>
          </c:cat>
          <c:val>
            <c:numRef>
              <c:f>'Question 4'!$C$4:$C$8</c:f>
              <c:numCache>
                <c:formatCode>General</c:formatCode>
                <c:ptCount val="5"/>
                <c:pt idx="0">
                  <c:v>188</c:v>
                </c:pt>
                <c:pt idx="1">
                  <c:v>24</c:v>
                </c:pt>
                <c:pt idx="2">
                  <c:v>2</c:v>
                </c:pt>
                <c:pt idx="3">
                  <c:v>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C-CC4C-B2B1-8C2ECBF72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422472"/>
        <c:axId val="-2133419464"/>
      </c:barChart>
      <c:valAx>
        <c:axId val="-2133419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3422472"/>
        <c:crosses val="autoZero"/>
        <c:crossBetween val="between"/>
      </c:valAx>
      <c:catAx>
        <c:axId val="-213342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341946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Institution's research classification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10'!$A$4:$A$8</c:f>
              <c:strCache>
                <c:ptCount val="5"/>
                <c:pt idx="0">
                  <c:v>Doctoral University - (R1, R2, High Research)</c:v>
                </c:pt>
                <c:pt idx="1">
                  <c:v>Master's College / University</c:v>
                </c:pt>
                <c:pt idx="2">
                  <c:v>Baccalaureate College</c:v>
                </c:pt>
                <c:pt idx="3">
                  <c:v>Associates College</c:v>
                </c:pt>
                <c:pt idx="4">
                  <c:v>Other (please specify)</c:v>
                </c:pt>
              </c:strCache>
            </c:strRef>
          </c:cat>
          <c:val>
            <c:numRef>
              <c:f>'Question 10'!$B$4:$B$8</c:f>
              <c:numCache>
                <c:formatCode>0.00%</c:formatCode>
                <c:ptCount val="5"/>
                <c:pt idx="0">
                  <c:v>0.81830000000000003</c:v>
                </c:pt>
                <c:pt idx="1">
                  <c:v>7.2999999999999995E-2</c:v>
                </c:pt>
                <c:pt idx="2">
                  <c:v>4.4299999999999999E-2</c:v>
                </c:pt>
                <c:pt idx="3">
                  <c:v>1.5699999999999999E-2</c:v>
                </c:pt>
                <c:pt idx="4">
                  <c:v>4.8599999999999997E-2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E-884F-9199-4AFADAB46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614376"/>
        <c:axId val="-2134617544"/>
      </c:barChart>
      <c:valAx>
        <c:axId val="-2134617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4614376"/>
        <c:crosses val="autoZero"/>
        <c:crossBetween val="between"/>
      </c:valAx>
      <c:catAx>
        <c:axId val="-2134614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61754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What is your major disciplinary field?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9'!$B$3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9'!$A$4:$A$13</c:f>
              <c:strCache>
                <c:ptCount val="10"/>
                <c:pt idx="0">
                  <c:v>Social Sciences</c:v>
                </c:pt>
                <c:pt idx="1">
                  <c:v>Psychology</c:v>
                </c:pt>
                <c:pt idx="2">
                  <c:v>Physics and Astronomy</c:v>
                </c:pt>
                <c:pt idx="3">
                  <c:v>Other</c:v>
                </c:pt>
                <c:pt idx="4">
                  <c:v>Mathematical Sciences</c:v>
                </c:pt>
                <c:pt idx="5">
                  <c:v>Life Sciences</c:v>
                </c:pt>
                <c:pt idx="6">
                  <c:v>Geosciences</c:v>
                </c:pt>
                <c:pt idx="7">
                  <c:v>Engineering</c:v>
                </c:pt>
                <c:pt idx="8">
                  <c:v>Computer/Info Science &amp; Engineering</c:v>
                </c:pt>
                <c:pt idx="9">
                  <c:v>Chemistry</c:v>
                </c:pt>
              </c:strCache>
            </c:strRef>
          </c:cat>
          <c:val>
            <c:numRef>
              <c:f>'Question 9'!$B$4:$B$13</c:f>
              <c:numCache>
                <c:formatCode>0.00%</c:formatCode>
                <c:ptCount val="10"/>
                <c:pt idx="0">
                  <c:v>7.4200000000000002E-2</c:v>
                </c:pt>
                <c:pt idx="1">
                  <c:v>2.4299999999999999E-2</c:v>
                </c:pt>
                <c:pt idx="2">
                  <c:v>9.5600000000000004E-2</c:v>
                </c:pt>
                <c:pt idx="3">
                  <c:v>3.9899999999999998E-2</c:v>
                </c:pt>
                <c:pt idx="4">
                  <c:v>7.4200000000000002E-2</c:v>
                </c:pt>
                <c:pt idx="5">
                  <c:v>0.1641</c:v>
                </c:pt>
                <c:pt idx="6">
                  <c:v>9.9900000000000003E-2</c:v>
                </c:pt>
                <c:pt idx="7">
                  <c:v>0.1641</c:v>
                </c:pt>
                <c:pt idx="8">
                  <c:v>0.16830000000000001</c:v>
                </c:pt>
                <c:pt idx="9">
                  <c:v>9.5600000000000004E-2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A-D747-9F6C-067B13015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754264"/>
        <c:axId val="-2134751160"/>
      </c:barChart>
      <c:valAx>
        <c:axId val="-2134751160"/>
        <c:scaling>
          <c:orientation val="minMax"/>
          <c:min val="1E-4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4754264"/>
        <c:crosses val="autoZero"/>
        <c:crossBetween val="between"/>
      </c:valAx>
      <c:catAx>
        <c:axId val="-2134754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4751160"/>
        <c:crossesAt val="0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CD3-394A-98C2-963E0D1893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CD3-394A-98C2-963E0D1893E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CD3-394A-98C2-963E0D1893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CD3-394A-98C2-963E0D1893E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CD3-394A-98C2-963E0D1893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CD3-394A-98C2-963E0D1893E3}"/>
              </c:ext>
            </c:extLst>
          </c:dPt>
          <c:dLbls>
            <c:dLbl>
              <c:idx val="0"/>
              <c:layout>
                <c:manualLayout>
                  <c:x val="0"/>
                  <c:y val="-6.109324758842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D3-394A-98C2-963E0D1893E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CD3-394A-98C2-963E0D1893E3}"/>
                </c:ext>
              </c:extLst>
            </c:dLbl>
            <c:dLbl>
              <c:idx val="3"/>
              <c:layout>
                <c:manualLayout>
                  <c:x val="0"/>
                  <c:y val="-6.752411575562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D3-394A-98C2-963E0D1893E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CD3-394A-98C2-963E0D1893E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i="0"/>
                      <a:t>10.21</a:t>
                    </a:r>
                    <a:r>
                      <a:rPr lang="en-US" b="1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D3-394A-98C2-963E0D189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1'!$A$4:$A$9</c:f>
              <c:strCache>
                <c:ptCount val="6"/>
                <c:pt idx="0">
                  <c:v>University (department, college, center, etc.) provided IT including computers, tablets, printers, servers, etc.</c:v>
                </c:pt>
                <c:pt idx="1">
                  <c:v>Computers and servers purchased with project funds</c:v>
                </c:pt>
                <c:pt idx="2">
                  <c:v>Internet-connected scientific instruments</c:v>
                </c:pt>
                <c:pt idx="3">
                  <c:v>The university network and Internet access</c:v>
                </c:pt>
                <c:pt idx="4">
                  <c:v>Independent Internet access purchased with project funds</c:v>
                </c:pt>
                <c:pt idx="5">
                  <c:v>Other (please specify)</c:v>
                </c:pt>
              </c:strCache>
            </c:strRef>
          </c:cat>
          <c:val>
            <c:numRef>
              <c:f>'Question 1'!$B$4:$B$9</c:f>
              <c:numCache>
                <c:formatCode>0.00%</c:formatCode>
                <c:ptCount val="6"/>
                <c:pt idx="0">
                  <c:v>0.90210000000000001</c:v>
                </c:pt>
                <c:pt idx="1">
                  <c:v>0.45960000000000001</c:v>
                </c:pt>
                <c:pt idx="2">
                  <c:v>0.2014</c:v>
                </c:pt>
                <c:pt idx="3">
                  <c:v>0.85960000000000003</c:v>
                </c:pt>
                <c:pt idx="4">
                  <c:v>5.2499999999999998E-2</c:v>
                </c:pt>
                <c:pt idx="5">
                  <c:v>0.1021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D3-394A-98C2-963E0D18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13496"/>
        <c:axId val="-2134810552"/>
      </c:barChart>
      <c:valAx>
        <c:axId val="-2134810552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-2134813496"/>
        <c:crosses val="autoZero"/>
        <c:crossBetween val="between"/>
      </c:valAx>
      <c:catAx>
        <c:axId val="-2134813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lIns="2" anchor="t" anchorCtr="0">
            <a:spAutoFit/>
          </a:bodyPr>
          <a:lstStyle/>
          <a:p>
            <a:pPr>
              <a:defRPr sz="1800" kern="600"/>
            </a:pPr>
            <a:endParaRPr lang="en-US"/>
          </a:p>
        </c:txPr>
        <c:crossAx val="-213481055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3'!$B$3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'Question 3'!$A$4:$A$10</c:f>
              <c:strCache>
                <c:ptCount val="7"/>
                <c:pt idx="0">
                  <c:v>Web-site hosting, database hosting, Wikis, etc.</c:v>
                </c:pt>
                <c:pt idx="1">
                  <c:v>E-mail such as Gmail, Office 365, etc.</c:v>
                </c:pt>
                <c:pt idx="2">
                  <c:v>File storage (Google Drive, Dropbox, Box, OneDrive, Amazon S3, etc.)</c:v>
                </c:pt>
                <c:pt idx="3">
                  <c:v>Virtual Machines (Microsoft Azure, Amazon EC2/AWS, Google Compute Engine, etc.)</c:v>
                </c:pt>
                <c:pt idx="4">
                  <c:v>Productivity tools such as Office 365, Google Docs, etc.</c:v>
                </c:pt>
                <c:pt idx="5">
                  <c:v>Communication tools (Google Hangout, WebEx, GoToMeeting, etc.)</c:v>
                </c:pt>
                <c:pt idx="6">
                  <c:v>Other</c:v>
                </c:pt>
              </c:strCache>
            </c:strRef>
          </c:cat>
          <c:val>
            <c:numRef>
              <c:f>'Question 3'!$B$4:$B$10</c:f>
              <c:numCache>
                <c:formatCode>0.00%</c:formatCode>
                <c:ptCount val="7"/>
                <c:pt idx="0">
                  <c:v>0.27700000000000002</c:v>
                </c:pt>
                <c:pt idx="1">
                  <c:v>0.66669999999999996</c:v>
                </c:pt>
                <c:pt idx="2">
                  <c:v>0.78669999999999995</c:v>
                </c:pt>
                <c:pt idx="3">
                  <c:v>8.8900000000000007E-2</c:v>
                </c:pt>
                <c:pt idx="4">
                  <c:v>0.48299999999999998</c:v>
                </c:pt>
                <c:pt idx="5">
                  <c:v>0.42670000000000002</c:v>
                </c:pt>
                <c:pt idx="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C-8246-A422-DA92AC208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633624"/>
        <c:axId val="-2138731832"/>
      </c:barChart>
      <c:valAx>
        <c:axId val="-213873183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8633624"/>
        <c:crosses val="autoZero"/>
        <c:crossBetween val="between"/>
      </c:valAx>
      <c:catAx>
        <c:axId val="-2138633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873183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1CE-244B-93B9-12425F9CB48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1CE-244B-93B9-12425F9CB486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600" b="1" i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1CE-244B-93B9-12425F9CB48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600" b="1" i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1CE-244B-93B9-12425F9CB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2'!$A$4:$A$9</c:f>
              <c:strCache>
                <c:ptCount val="6"/>
                <c:pt idx="0">
                  <c:v>University IT (department, college, center, etc.)</c:v>
                </c:pt>
                <c:pt idx="1">
                  <c:v>IT support is outsourced</c:v>
                </c:pt>
                <c:pt idx="2">
                  <c:v>Our cloud or service provider</c:v>
                </c:pt>
                <c:pt idx="3">
                  <c:v>We maintain our own systems</c:v>
                </c:pt>
                <c:pt idx="4">
                  <c:v>No one performs regular maintenance</c:v>
                </c:pt>
                <c:pt idx="5">
                  <c:v>Other </c:v>
                </c:pt>
              </c:strCache>
            </c:strRef>
          </c:cat>
          <c:val>
            <c:numRef>
              <c:f>'Question 2'!$B$4:$B$9</c:f>
              <c:numCache>
                <c:formatCode>0.00%</c:formatCode>
                <c:ptCount val="6"/>
                <c:pt idx="0">
                  <c:v>0.92469999999999997</c:v>
                </c:pt>
                <c:pt idx="1">
                  <c:v>2.41E-2</c:v>
                </c:pt>
                <c:pt idx="2">
                  <c:v>0.1207</c:v>
                </c:pt>
                <c:pt idx="3">
                  <c:v>0.33950000000000002</c:v>
                </c:pt>
                <c:pt idx="4">
                  <c:v>3.5499999999999997E-2</c:v>
                </c:pt>
                <c:pt idx="5">
                  <c:v>3.1300000000000001E-2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CE-244B-93B9-12425F9CB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681752"/>
        <c:axId val="2070085448"/>
      </c:barChart>
      <c:valAx>
        <c:axId val="20700854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8681752"/>
        <c:crosses val="autoZero"/>
        <c:crossBetween val="between"/>
      </c:valAx>
      <c:catAx>
        <c:axId val="-2138681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7008544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6FA-8447-84F5-85FCC73432BB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800" b="1" i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FA-8447-84F5-85FCC7343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4'!$A$4:$A$9</c:f>
              <c:strCache>
                <c:ptCount val="6"/>
                <c:pt idx="0">
                  <c:v>University/executive leadership</c:v>
                </c:pt>
                <c:pt idx="1">
                  <c:v>Federal/State regulations (e.g. HIPAA, FISMA, IRB, etc.)</c:v>
                </c:pt>
                <c:pt idx="2">
                  <c:v>We make our own cybersecurity requirements</c:v>
                </c:pt>
                <c:pt idx="3">
                  <c:v>No formal requirements; we use common sense.</c:v>
                </c:pt>
                <c:pt idx="4">
                  <c:v>Not sure</c:v>
                </c:pt>
                <c:pt idx="5">
                  <c:v>Other</c:v>
                </c:pt>
              </c:strCache>
            </c:strRef>
          </c:cat>
          <c:val>
            <c:numRef>
              <c:f>'Question 4'!$B$4:$B$9</c:f>
              <c:numCache>
                <c:formatCode>0.00%</c:formatCode>
                <c:ptCount val="6"/>
                <c:pt idx="0">
                  <c:v>0.58750000000000002</c:v>
                </c:pt>
                <c:pt idx="1">
                  <c:v>0.36270000000000002</c:v>
                </c:pt>
                <c:pt idx="2">
                  <c:v>0.1351</c:v>
                </c:pt>
                <c:pt idx="3">
                  <c:v>0.20630000000000001</c:v>
                </c:pt>
                <c:pt idx="4">
                  <c:v>0.18629999999999999</c:v>
                </c:pt>
                <c:pt idx="5">
                  <c:v>3.27E-2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FA-8447-84F5-85FCC7343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923192"/>
        <c:axId val="-2132926280"/>
      </c:barChart>
      <c:valAx>
        <c:axId val="-21329262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2923192"/>
        <c:crosses val="autoZero"/>
        <c:crossBetween val="between"/>
      </c:valAx>
      <c:catAx>
        <c:axId val="-2132923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292628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09C-AC4D-8D05-BAE2AB2D533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09C-AC4D-8D05-BAE2AB2D533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800" b="1" i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9C-AC4D-8D05-BAE2AB2D533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9C-AC4D-8D05-BAE2AB2D5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5'!$A$4:$A$7</c:f>
              <c:strCache>
                <c:ptCount val="4"/>
                <c:pt idx="0">
                  <c:v>No.</c:v>
                </c:pt>
                <c:pt idx="1">
                  <c:v>Yes, and we have had some training in how to make these secure.</c:v>
                </c:pt>
                <c:pt idx="2">
                  <c:v>Yes, but we're not sure how secure they are.</c:v>
                </c:pt>
                <c:pt idx="3">
                  <c:v>Yes, and we have had cybersecurity incidents with some of the websites/software.</c:v>
                </c:pt>
              </c:strCache>
            </c:strRef>
          </c:cat>
          <c:val>
            <c:numRef>
              <c:f>'Question 5'!$B$4:$B$7</c:f>
              <c:numCache>
                <c:formatCode>0.00%</c:formatCode>
                <c:ptCount val="4"/>
                <c:pt idx="0">
                  <c:v>0.4143</c:v>
                </c:pt>
                <c:pt idx="1">
                  <c:v>0.2329</c:v>
                </c:pt>
                <c:pt idx="2">
                  <c:v>0.33860000000000001</c:v>
                </c:pt>
                <c:pt idx="3">
                  <c:v>1.43E-2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9C-AC4D-8D05-BAE2AB2D5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876792"/>
        <c:axId val="-2132879912"/>
      </c:barChart>
      <c:valAx>
        <c:axId val="-21328799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2876792"/>
        <c:crosses val="autoZero"/>
        <c:crossBetween val="between"/>
      </c:valAx>
      <c:catAx>
        <c:axId val="-2132876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287991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5"/>
            </a:solidFill>
            <a:ln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92B-D84E-9467-64730C384A9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2B-D84E-9467-64730C384A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2B-D84E-9467-64730C384A9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2B-D84E-9467-64730C384A9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2B-D84E-9467-64730C384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6'!$A$4:$A$8</c:f>
              <c:strCache>
                <c:ptCount val="5"/>
                <c:pt idx="0">
                  <c:v>Cyber security protects the integrity, confidentiality, and availability of our project assets.</c:v>
                </c:pt>
                <c:pt idx="1">
                  <c:v>Cyber security makes things harder, but it’s tolerable.</c:v>
                </c:pt>
                <c:pt idx="2">
                  <c:v>Cyber security requirements keep (or kept) us from getting real work done.</c:v>
                </c:pt>
                <c:pt idx="3">
                  <c:v>Cyber security doesn’t impact our work at all.</c:v>
                </c:pt>
                <c:pt idx="4">
                  <c:v>Other </c:v>
                </c:pt>
              </c:strCache>
            </c:strRef>
          </c:cat>
          <c:val>
            <c:numRef>
              <c:f>'Question 6'!$B$4:$B$8</c:f>
              <c:numCache>
                <c:formatCode>0.00%</c:formatCode>
                <c:ptCount val="5"/>
                <c:pt idx="0">
                  <c:v>0.44140000000000001</c:v>
                </c:pt>
                <c:pt idx="1">
                  <c:v>0.1429</c:v>
                </c:pt>
                <c:pt idx="2">
                  <c:v>0.01</c:v>
                </c:pt>
                <c:pt idx="3">
                  <c:v>0.37290000000000001</c:v>
                </c:pt>
                <c:pt idx="4">
                  <c:v>3.2899999999999999E-2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2B-D84E-9467-64730C384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834792"/>
        <c:axId val="-2132837912"/>
      </c:barChart>
      <c:valAx>
        <c:axId val="-213283791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2834792"/>
        <c:crosses val="autoZero"/>
        <c:crossBetween val="between"/>
        <c:majorUnit val="0.1"/>
      </c:valAx>
      <c:catAx>
        <c:axId val="-2132834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283791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6355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0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0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4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9" y="5410204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5" y="5410202"/>
            <a:ext cx="578317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9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9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6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073400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0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4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4304667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9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419602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134044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0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1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1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3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7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2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8" y="609602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3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3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8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2" y="5883277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563" y="1362603"/>
            <a:ext cx="2445394" cy="1353426"/>
          </a:xfrm>
          <a:prstGeom prst="rect">
            <a:avLst/>
          </a:prstGeom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8525" y="974725"/>
            <a:ext cx="89319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CICI Regional: </a:t>
            </a:r>
            <a:r>
              <a:rPr lang="en-US" sz="3959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</a:t>
            </a: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</a:t>
            </a: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Cybersecurity</a:t>
            </a: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University Research </a:t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959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</a:t>
            </a:r>
            <a:r>
              <a:rPr lang="en-US" sz="3959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SECURE)</a:t>
            </a:r>
            <a:r>
              <a:rPr lang="en-US" sz="3959" b="1" i="1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959" b="1" i="0" u="none" strike="noStrike" cap="none" dirty="0">
                <a:solidFill>
                  <a:srgbClr val="E1A90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1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98125" y="1981875"/>
            <a:ext cx="7886700" cy="386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Clemson University</a:t>
            </a:r>
            <a:r>
              <a:rPr lang="en-US" sz="2600" b="1" dirty="0"/>
              <a:t>: </a:t>
            </a:r>
            <a:r>
              <a:rPr lang="en-US" sz="2600" dirty="0"/>
              <a:t>Jill Gemmill</a:t>
            </a:r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dirty="0"/>
              <a:t>University of Tennessee-Chattanooga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Tony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Skjellum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Alabama at Huntsville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Sara Graves </a:t>
            </a:r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Voorhees College: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Veronical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Gadsden</a:t>
            </a:r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Jackson State U</a:t>
            </a:r>
            <a:r>
              <a:rPr lang="en-US" sz="2600" b="1" dirty="0"/>
              <a:t>niversity: </a:t>
            </a:r>
            <a:r>
              <a:rPr lang="en-US" sz="2600" dirty="0"/>
              <a:t>Richard </a:t>
            </a:r>
            <a:r>
              <a:rPr lang="en-US" sz="2600" dirty="0" err="1"/>
              <a:t>Alo</a:t>
            </a:r>
            <a:endParaRPr lang="en-US" sz="2600" dirty="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871" y="4857266"/>
            <a:ext cx="1325700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4276" y="4894316"/>
            <a:ext cx="1081500" cy="12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4481" y="4895966"/>
            <a:ext cx="1325700" cy="12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7309" y="4857266"/>
            <a:ext cx="1002343" cy="1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79667" y="3275115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39" y="6076950"/>
            <a:ext cx="77470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8886" y="4905257"/>
            <a:ext cx="1229719" cy="1229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02" y="365129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2F5597"/>
                </a:solidFill>
              </a:rPr>
              <a:t>Where do your NSF project cyber security requirements come from?  Check all that apply.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9643"/>
              </p:ext>
            </p:extLst>
          </p:nvPr>
        </p:nvGraphicFramePr>
        <p:xfrm>
          <a:off x="480932" y="1864287"/>
          <a:ext cx="8034417" cy="457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014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20" y="365129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2F5597"/>
                </a:solidFill>
              </a:rPr>
              <a:t>Do you (or your team) create your own websites or write your own software/software modules?</a:t>
            </a:r>
            <a:br>
              <a:rPr lang="en-US" sz="2800" dirty="0">
                <a:solidFill>
                  <a:srgbClr val="2F5597"/>
                </a:solidFill>
              </a:rPr>
            </a:br>
            <a:endParaRPr lang="en-US" sz="2800" dirty="0">
              <a:solidFill>
                <a:srgbClr val="2F5597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653139"/>
              </p:ext>
            </p:extLst>
          </p:nvPr>
        </p:nvGraphicFramePr>
        <p:xfrm>
          <a:off x="628650" y="1809000"/>
          <a:ext cx="7886700" cy="441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50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42" y="365129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2F5597"/>
                </a:solidFill>
              </a:rPr>
              <a:t>How does cyber security impact your current NSF projects?  Select the response that most closely matches your opinion.</a:t>
            </a:r>
            <a:br>
              <a:rPr lang="en-US" sz="2800" dirty="0">
                <a:solidFill>
                  <a:srgbClr val="2F5597"/>
                </a:solidFill>
              </a:rPr>
            </a:br>
            <a:endParaRPr lang="en-US" sz="2800" dirty="0">
              <a:solidFill>
                <a:srgbClr val="2F5597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192697"/>
              </p:ext>
            </p:extLst>
          </p:nvPr>
        </p:nvGraphicFramePr>
        <p:xfrm>
          <a:off x="628650" y="1808999"/>
          <a:ext cx="8186484" cy="378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531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“not sure”;  “haven’t thought about it”</a:t>
            </a:r>
          </a:p>
        </p:txBody>
      </p:sp>
    </p:spTree>
    <p:extLst>
      <p:ext uri="{BB962C8B-B14F-4D97-AF65-F5344CB8AC3E}">
        <p14:creationId xmlns:p14="http://schemas.microsoft.com/office/powerpoint/2010/main" val="330072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886138" cy="1325563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kinds of cyber attacks have impacted your NSF project?  Check all that apply.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636421"/>
              </p:ext>
            </p:extLst>
          </p:nvPr>
        </p:nvGraphicFramePr>
        <p:xfrm>
          <a:off x="347767" y="1466471"/>
          <a:ext cx="8527848" cy="433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673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17670"/>
            <a:ext cx="7959681" cy="1325563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Please contact me at the email address above about: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86226"/>
              </p:ext>
            </p:extLst>
          </p:nvPr>
        </p:nvGraphicFramePr>
        <p:xfrm>
          <a:off x="393129" y="665205"/>
          <a:ext cx="8497607" cy="613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67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your </a:t>
            </a:r>
            <a:r>
              <a:rPr lang="en-US" dirty="0" err="1"/>
              <a:t>cybersecurity</a:t>
            </a:r>
            <a:r>
              <a:rPr lang="en-US" dirty="0"/>
              <a:t> training look like this?</a:t>
            </a:r>
          </a:p>
        </p:txBody>
      </p:sp>
    </p:spTree>
    <p:extLst>
      <p:ext uri="{BB962C8B-B14F-4D97-AF65-F5344CB8AC3E}">
        <p14:creationId xmlns:p14="http://schemas.microsoft.com/office/powerpoint/2010/main" val="58640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CyberSecurity</a:t>
            </a:r>
            <a:r>
              <a:rPr lang="en-US" dirty="0"/>
              <a:t>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Cybersecurity is the protection of data and computer systems from illicit access or acquisition of equipment, software, and / or data.</a:t>
            </a:r>
          </a:p>
        </p:txBody>
      </p:sp>
    </p:spTree>
    <p:extLst>
      <p:ext uri="{BB962C8B-B14F-4D97-AF65-F5344CB8AC3E}">
        <p14:creationId xmlns:p14="http://schemas.microsoft.com/office/powerpoint/2010/main" val="28387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91% of cyberattacks start with email</a:t>
            </a:r>
          </a:p>
          <a:p>
            <a:r>
              <a:rPr lang="en-US" dirty="0"/>
              <a:t>Ransomware: software that can encrypt and lock your assess to that data</a:t>
            </a:r>
          </a:p>
          <a:p>
            <a:r>
              <a:rPr lang="en-US" dirty="0"/>
              <a:t>Insider threats are a major concern</a:t>
            </a:r>
          </a:p>
          <a:p>
            <a:r>
              <a:rPr lang="en-US" dirty="0"/>
              <a:t>Intellectual Property (IP) theft can be expensive and can affect your professional career</a:t>
            </a:r>
          </a:p>
          <a:p>
            <a:r>
              <a:rPr lang="en-US" dirty="0"/>
              <a:t>NSF is concerned about cybersecurity and privacy protection</a:t>
            </a:r>
          </a:p>
        </p:txBody>
      </p:sp>
    </p:spTree>
    <p:extLst>
      <p:ext uri="{BB962C8B-B14F-4D97-AF65-F5344CB8AC3E}">
        <p14:creationId xmlns:p14="http://schemas.microsoft.com/office/powerpoint/2010/main" val="88032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be more effective</a:t>
            </a:r>
          </a:p>
        </p:txBody>
      </p:sp>
    </p:spTree>
    <p:extLst>
      <p:ext uri="{BB962C8B-B14F-4D97-AF65-F5344CB8AC3E}">
        <p14:creationId xmlns:p14="http://schemas.microsoft.com/office/powerpoint/2010/main" val="205211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9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1248051_10154916614050665_1237026755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1444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di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NSF funded investigators in the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SouthEast</a:t>
            </a:r>
            <a:b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ct val="99615"/>
              <a:buFont typeface="+mj-lt"/>
              <a:buAutoNum type="arabicPeriod"/>
            </a:pPr>
            <a:r>
              <a:rPr lang="en-US" sz="2590" b="1" dirty="0">
                <a:solidFill>
                  <a:schemeClr val="accent1"/>
                </a:solidFill>
              </a:rPr>
              <a:t>Provide </a:t>
            </a:r>
            <a:r>
              <a:rPr lang="en-US" sz="2590" b="1" dirty="0" err="1">
                <a:solidFill>
                  <a:schemeClr val="accent1"/>
                </a:solidFill>
              </a:rPr>
              <a:t>Cybersecurity</a:t>
            </a:r>
            <a:r>
              <a:rPr lang="en-US" sz="2590" b="1" dirty="0">
                <a:solidFill>
                  <a:schemeClr val="accent1"/>
                </a:solidFill>
              </a:rPr>
              <a:t> Metrics</a:t>
            </a:r>
          </a:p>
          <a:p>
            <a:pPr marL="914400" lvl="1" indent="-457200">
              <a:lnSpc>
                <a:spcPct val="80000"/>
              </a:lnSpc>
              <a:buSzPct val="100909"/>
            </a:pPr>
            <a:r>
              <a:rPr lang="en-US" sz="2220" dirty="0">
                <a:solidFill>
                  <a:schemeClr val="accent1"/>
                </a:solidFill>
              </a:rPr>
              <a:t>Student-built devices</a:t>
            </a:r>
          </a:p>
          <a:p>
            <a:pPr marL="914400" lvl="1" indent="-457200">
              <a:lnSpc>
                <a:spcPct val="80000"/>
              </a:lnSpc>
              <a:buSzPct val="100909"/>
            </a:pPr>
            <a:r>
              <a:rPr lang="en-US" sz="2220" dirty="0">
                <a:solidFill>
                  <a:schemeClr val="accent1"/>
                </a:solidFill>
              </a:rPr>
              <a:t>University web site SSL/TLS security &amp; patch speed over time</a:t>
            </a:r>
          </a:p>
          <a:p>
            <a:pPr marL="514350" lvl="0" indent="-514350">
              <a:lnSpc>
                <a:spcPct val="80000"/>
              </a:lnSpc>
              <a:buSzPct val="99615"/>
              <a:buFont typeface="+mj-lt"/>
              <a:buAutoNum type="arabicPeriod"/>
            </a:pPr>
            <a:r>
              <a:rPr lang="en-US" sz="2590" b="1" dirty="0">
                <a:solidFill>
                  <a:schemeClr val="tx1"/>
                </a:solidFill>
              </a:rPr>
              <a:t>Facilitate communication </a:t>
            </a:r>
            <a:r>
              <a:rPr lang="en-US" sz="2590" dirty="0">
                <a:solidFill>
                  <a:schemeClr val="tx1"/>
                </a:solidFill>
              </a:rPr>
              <a:t>between research faculty and university IT/Data Security staff. </a:t>
            </a:r>
            <a:br>
              <a:rPr lang="en-US" sz="2590" dirty="0">
                <a:solidFill>
                  <a:schemeClr val="accent1"/>
                </a:solidFill>
              </a:rPr>
            </a:br>
            <a:endParaRPr lang="en-US" sz="2590" dirty="0">
              <a:solidFill>
                <a:schemeClr val="accent1"/>
              </a:solidFill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Provide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practical assistance </a:t>
            </a:r>
          </a:p>
          <a:p>
            <a:pPr marL="971550" lvl="1" indent="-514350"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On-campus or individual training</a:t>
            </a:r>
          </a:p>
          <a:p>
            <a:pPr marL="971550" lvl="1" indent="-514350"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Downsize great CTSC materials</a:t>
            </a:r>
          </a:p>
          <a:p>
            <a:pPr marL="971550" lvl="1" indent="-514350">
              <a:spcBef>
                <a:spcPts val="0"/>
              </a:spcBef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engaging content for domain scientists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B0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1247976_10154916614575665_79469329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16" y="-194574"/>
            <a:ext cx="4137134" cy="2289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3112"/>
            <a:ext cx="7886700" cy="1325563"/>
          </a:xfrm>
        </p:spPr>
        <p:txBody>
          <a:bodyPr/>
          <a:lstStyle/>
          <a:p>
            <a:pPr marL="177800"/>
            <a:r>
              <a:rPr lang="en-US" sz="2800" b="1" dirty="0"/>
              <a:t>Collaborative Research: CICI: Regional: </a:t>
            </a:r>
            <a:r>
              <a:rPr lang="en-US" sz="2800" b="1" dirty="0" err="1"/>
              <a:t>SouthEast</a:t>
            </a:r>
            <a:r>
              <a:rPr lang="en-US" sz="2800" b="1" dirty="0"/>
              <a:t> </a:t>
            </a:r>
            <a:r>
              <a:rPr lang="en-US" sz="2800" b="1" dirty="0" err="1"/>
              <a:t>SciEntific</a:t>
            </a:r>
            <a:r>
              <a:rPr lang="en-US" sz="2800" b="1" dirty="0"/>
              <a:t> </a:t>
            </a:r>
            <a:r>
              <a:rPr lang="en-US" sz="2800" b="1" dirty="0" err="1"/>
              <a:t>Cybersecurity</a:t>
            </a:r>
            <a:r>
              <a:rPr lang="en-US" sz="2800" b="1" dirty="0"/>
              <a:t> for University Research (</a:t>
            </a:r>
            <a:r>
              <a:rPr lang="en-US" sz="2800" b="1" dirty="0" err="1"/>
              <a:t>SouthEast</a:t>
            </a:r>
            <a:r>
              <a:rPr lang="en-US" sz="2800" b="1" dirty="0"/>
              <a:t> SECURE)  - Jill Gemmill (PI) 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dirty="0"/>
              <a:t>This material is based upon work supported by the National Science Foundation under Grants No. </a:t>
            </a:r>
            <a:r>
              <a:rPr lang="fi-FI" sz="2800" i="1" dirty="0"/>
              <a:t> </a:t>
            </a:r>
            <a:r>
              <a:rPr lang="fi-FI" sz="2800" dirty="0"/>
              <a:t>1642102; </a:t>
            </a:r>
            <a:r>
              <a:rPr lang="is-IS" sz="2800" dirty="0"/>
              <a:t>1642083</a:t>
            </a:r>
            <a:r>
              <a:rPr lang="fi-FI" sz="2800" dirty="0"/>
              <a:t>; </a:t>
            </a:r>
            <a:r>
              <a:rPr lang="is-IS" sz="2800" dirty="0"/>
              <a:t>1642069;</a:t>
            </a:r>
            <a:r>
              <a:rPr lang="en-US" sz="2800" dirty="0"/>
              <a:t> and </a:t>
            </a:r>
            <a:r>
              <a:rPr lang="mr-IN" sz="2800" dirty="0"/>
              <a:t>1642038</a:t>
            </a:r>
            <a:r>
              <a:rPr lang="en-US" sz="2800" dirty="0"/>
              <a:t>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Any opinions, findings, and conclusions or recommendations expressed in this material are those of the author(s) and do not necessarily reflect the views of the National Science Foundation.</a:t>
            </a:r>
            <a:r>
              <a:rPr lang="is-IS" sz="2800" i="1" dirty="0"/>
              <a:t> 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5034576"/>
            <a:ext cx="7886700" cy="4351338"/>
          </a:xfrm>
        </p:spPr>
        <p:txBody>
          <a:bodyPr/>
          <a:lstStyle/>
          <a:p>
            <a:pPr marL="177800" indent="0"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55" y="469295"/>
            <a:ext cx="1220784" cy="12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dirty="0"/>
              <a:t>Contact Jill Gemmill</a:t>
            </a:r>
          </a:p>
          <a:p>
            <a:pPr marL="177800" indent="0">
              <a:buNone/>
            </a:pPr>
            <a:r>
              <a:rPr lang="en-US" dirty="0" err="1"/>
              <a:t>jbg@clemson.edu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52" y="0"/>
            <a:ext cx="2445708" cy="1353600"/>
          </a:xfrm>
          <a:prstGeom prst="rect">
            <a:avLst/>
          </a:prstGeom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958" y="2790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features of the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6580" b="6580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466014" y="2821488"/>
            <a:ext cx="2379600" cy="28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NSF awards in FY14. A total of 579 institutions received funding that year; of these, 47 were HBCUs, 5 were Minority Serving Institutions, and 8 were Hispanic minority serving institutions.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92" y="5504400"/>
            <a:ext cx="2445708" cy="1353600"/>
          </a:xfrm>
          <a:prstGeom prst="rect">
            <a:avLst/>
          </a:prstGeom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51203" y="365129"/>
            <a:ext cx="8845374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What help with </a:t>
            </a:r>
            <a:r>
              <a:rPr lang="en-US" dirty="0" err="1"/>
              <a:t>cybersecurity</a:t>
            </a:r>
            <a:r>
              <a:rPr lang="en-US" dirty="0"/>
              <a:t> do NSF-PIs need?  - SURVEY </a:t>
            </a:r>
            <a:r>
              <a:rPr lang="en-US" i="1" dirty="0"/>
              <a:t>(anonymous)</a:t>
            </a:r>
            <a:endParaRPr lang="en-US" sz="4400" b="0" i="1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1793883"/>
            <a:ext cx="7886700" cy="4001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514221"/>
              </p:ext>
            </p:extLst>
          </p:nvPr>
        </p:nvGraphicFramePr>
        <p:xfrm>
          <a:off x="507690" y="1793883"/>
          <a:ext cx="6069641" cy="458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83173" y="1980486"/>
            <a:ext cx="2192442" cy="2677656"/>
          </a:xfrm>
          <a:prstGeom prst="rect">
            <a:avLst/>
          </a:prstGeom>
          <a:noFill/>
          <a:ln>
            <a:solidFill>
              <a:srgbClr val="FF660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707 Responses</a:t>
            </a:r>
          </a:p>
          <a:p>
            <a:endParaRPr lang="en-US" sz="2800" dirty="0"/>
          </a:p>
          <a:p>
            <a:r>
              <a:rPr lang="en-US" sz="2800" i="1" dirty="0"/>
              <a:t>10-18% response rate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28648"/>
              </p:ext>
            </p:extLst>
          </p:nvPr>
        </p:nvGraphicFramePr>
        <p:xfrm>
          <a:off x="163406" y="629783"/>
          <a:ext cx="8772690" cy="473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107"/>
          <p:cNvSpPr txBox="1">
            <a:spLocks noGrp="1"/>
          </p:cNvSpPr>
          <p:nvPr>
            <p:ph type="title"/>
          </p:nvPr>
        </p:nvSpPr>
        <p:spPr>
          <a:xfrm>
            <a:off x="628650" y="-33881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Answered Survey?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909" y="5337792"/>
            <a:ext cx="6845715" cy="15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5" name="Shape 107"/>
          <p:cNvSpPr txBox="1">
            <a:spLocks noGrp="1"/>
          </p:cNvSpPr>
          <p:nvPr>
            <p:ph type="title"/>
          </p:nvPr>
        </p:nvSpPr>
        <p:spPr>
          <a:xfrm>
            <a:off x="628650" y="-33881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Answered Survey?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491472"/>
              </p:ext>
            </p:extLst>
          </p:nvPr>
        </p:nvGraphicFramePr>
        <p:xfrm>
          <a:off x="178527" y="986885"/>
          <a:ext cx="8787810" cy="427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98" y="5402444"/>
            <a:ext cx="5979096" cy="10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07402"/>
              </p:ext>
            </p:extLst>
          </p:nvPr>
        </p:nvGraphicFramePr>
        <p:xfrm>
          <a:off x="285750" y="2134472"/>
          <a:ext cx="8572500" cy="438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hape 107"/>
          <p:cNvSpPr txBox="1">
            <a:spLocks noGrp="1"/>
          </p:cNvSpPr>
          <p:nvPr>
            <p:ph type="title"/>
          </p:nvPr>
        </p:nvSpPr>
        <p:spPr>
          <a:xfrm>
            <a:off x="144803" y="160086"/>
            <a:ext cx="6976859" cy="18355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en-US" sz="2800" dirty="0">
                <a:solidFill>
                  <a:srgbClr val="2F5597"/>
                </a:solidFill>
              </a:rPr>
              <a:t>What kind of information technology (IT) systems does your NSF project use (computers, servers, network connected instrumentation, etc.)?  </a:t>
            </a:r>
            <a:r>
              <a:rPr lang="en-US" sz="2800" i="1" dirty="0">
                <a:solidFill>
                  <a:srgbClr val="2F5597"/>
                </a:solidFill>
              </a:rPr>
              <a:t>Check all.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7" y="198828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2F5597"/>
                </a:solidFill>
              </a:rPr>
              <a:t>Which of the following "cloud" services is your project using? Check all that apply.</a:t>
            </a:r>
            <a:br>
              <a:rPr lang="en-US" sz="2800" dirty="0">
                <a:solidFill>
                  <a:srgbClr val="2F5597"/>
                </a:solidFill>
              </a:rPr>
            </a:br>
            <a:endParaRPr lang="en-US" sz="2800" dirty="0">
              <a:solidFill>
                <a:srgbClr val="2F5597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934900"/>
              </p:ext>
            </p:extLst>
          </p:nvPr>
        </p:nvGraphicFramePr>
        <p:xfrm>
          <a:off x="332649" y="1269930"/>
          <a:ext cx="8182703" cy="436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57" y="5714684"/>
            <a:ext cx="6744902" cy="10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1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92" y="0"/>
            <a:ext cx="2445708" cy="13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03" y="365129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2F5597"/>
                </a:solidFill>
              </a:rPr>
              <a:t>Who maintains your IT systems to keep them in working order?  Check all that apply.</a:t>
            </a:r>
            <a:br>
              <a:rPr lang="en-US" sz="2800" dirty="0">
                <a:solidFill>
                  <a:srgbClr val="2F5597"/>
                </a:solidFill>
              </a:rPr>
            </a:br>
            <a:endParaRPr lang="en-US" sz="2800" dirty="0">
              <a:solidFill>
                <a:srgbClr val="2F5597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140968"/>
              </p:ext>
            </p:extLst>
          </p:nvPr>
        </p:nvGraphicFramePr>
        <p:xfrm>
          <a:off x="483850" y="1405998"/>
          <a:ext cx="8270802" cy="500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134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yber Security &amp; Privacy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Cyber Security &amp; Privacy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338</TotalTime>
  <Words>393</Words>
  <Application>Microsoft Macintosh PowerPoint</Application>
  <PresentationFormat>On-screen Show (4:3)</PresentationFormat>
  <Paragraphs>63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Trebuchet MS</vt:lpstr>
      <vt:lpstr>Tw Cen MT</vt:lpstr>
      <vt:lpstr>Office Theme</vt:lpstr>
      <vt:lpstr>1_Cyber Security &amp; Privacy</vt:lpstr>
      <vt:lpstr>Cyber Security &amp; Privacy</vt:lpstr>
      <vt:lpstr>CICI Regional: SouthEast SciEntific Cybersecurity for University Research  (SouthEast SECURE)   </vt:lpstr>
      <vt:lpstr>The Program </vt:lpstr>
      <vt:lpstr>Some features of the SouthEast</vt:lpstr>
      <vt:lpstr>What help with cybersecurity do NSF-PIs need?  - SURVEY (anonymous)</vt:lpstr>
      <vt:lpstr>Who Answered Survey?</vt:lpstr>
      <vt:lpstr>Who Answered Survey?</vt:lpstr>
      <vt:lpstr>What kind of information technology (IT) systems does your NSF project use (computers, servers, network connected instrumentation, etc.)?  Check all.</vt:lpstr>
      <vt:lpstr>Which of the following "cloud" services is your project using? Check all that apply. </vt:lpstr>
      <vt:lpstr>Who maintains your IT systems to keep them in working order?  Check all that apply. </vt:lpstr>
      <vt:lpstr>Where do your NSF project cyber security requirements come from?  Check all that apply.</vt:lpstr>
      <vt:lpstr>Do you (or your team) create your own websites or write your own software/software modules? </vt:lpstr>
      <vt:lpstr>How does cyber security impact your current NSF projects?  Select the response that most closely matches your opinion. </vt:lpstr>
      <vt:lpstr>What kinds of cyber attacks have impacted your NSF project?  Check all that apply. </vt:lpstr>
      <vt:lpstr>Please contact me at the email address above about: </vt:lpstr>
      <vt:lpstr>Does your cybersecurity training look like this?</vt:lpstr>
      <vt:lpstr>What is CyberSecurity? </vt:lpstr>
      <vt:lpstr>Important Facts</vt:lpstr>
      <vt:lpstr>What might be more effective</vt:lpstr>
      <vt:lpstr>PowerPoint Presentation</vt:lpstr>
      <vt:lpstr>PowerPoint Presentation</vt:lpstr>
      <vt:lpstr>Collaborative Research: CICI: Regional: SouthEast SciEntific Cybersecurity for University Research (SouthEast SECURE)  - Jill Gemmill (PI)   This material is based upon work supported by the National Science Foundation under Grants No.  1642102; 1642083; 1642069; and 1642038.   Any opinions, findings, and conclusions or recommendations expressed in this material are those of the author(s) and do not necessarily reflect the views of the National Science Foundation. </vt:lpstr>
      <vt:lpstr>Questions &amp; Discussion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 Regional: SouthEast SciEntific Cybersecurity for University Research  (SouthEast SECURE)   </dc:title>
  <cp:lastModifiedBy>Microsoft Office User</cp:lastModifiedBy>
  <cp:revision>32</cp:revision>
  <dcterms:modified xsi:type="dcterms:W3CDTF">2018-02-23T13:07:15Z</dcterms:modified>
</cp:coreProperties>
</file>