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5" r:id="rId2"/>
    <p:sldId id="317" r:id="rId3"/>
    <p:sldId id="315" r:id="rId4"/>
    <p:sldId id="319" r:id="rId5"/>
    <p:sldId id="306" r:id="rId6"/>
    <p:sldId id="300" r:id="rId7"/>
    <p:sldId id="303" r:id="rId8"/>
    <p:sldId id="314" r:id="rId9"/>
    <p:sldId id="313" r:id="rId10"/>
    <p:sldId id="310" r:id="rId11"/>
    <p:sldId id="321" r:id="rId12"/>
    <p:sldId id="304" r:id="rId13"/>
    <p:sldId id="305" r:id="rId14"/>
    <p:sldId id="278" r:id="rId15"/>
    <p:sldId id="308" r:id="rId16"/>
    <p:sldId id="311" r:id="rId17"/>
    <p:sldId id="307" r:id="rId18"/>
    <p:sldId id="301" r:id="rId19"/>
    <p:sldId id="297" r:id="rId20"/>
    <p:sldId id="298" r:id="rId21"/>
    <p:sldId id="309" r:id="rId22"/>
    <p:sldId id="279" r:id="rId23"/>
    <p:sldId id="327" r:id="rId24"/>
    <p:sldId id="322" r:id="rId25"/>
    <p:sldId id="334" r:id="rId26"/>
    <p:sldId id="328" r:id="rId27"/>
    <p:sldId id="323" r:id="rId28"/>
    <p:sldId id="329" r:id="rId29"/>
    <p:sldId id="324" r:id="rId30"/>
    <p:sldId id="330" r:id="rId31"/>
    <p:sldId id="325" r:id="rId32"/>
    <p:sldId id="280" r:id="rId33"/>
    <p:sldId id="281" r:id="rId34"/>
    <p:sldId id="333" r:id="rId35"/>
    <p:sldId id="332" r:id="rId36"/>
    <p:sldId id="312" r:id="rId37"/>
    <p:sldId id="296" r:id="rId38"/>
    <p:sldId id="326" r:id="rId3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6" autoAdjust="0"/>
    <p:restoredTop sz="82719" autoAdjust="0"/>
  </p:normalViewPr>
  <p:slideViewPr>
    <p:cSldViewPr>
      <p:cViewPr varScale="1">
        <p:scale>
          <a:sx n="105" d="100"/>
          <a:sy n="105" d="100"/>
        </p:scale>
        <p:origin x="6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42B827C-CCCE-4090-AD1F-F1658AE79573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7F4CD-F849-4C89-A6A1-FC1B46FAD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</a:t>
            </a:r>
            <a:r>
              <a:rPr lang="en-US" baseline="0" dirty="0" smtClean="0"/>
              <a:t> and how it can help us find vulnerable web technologies.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Hopefully you’d think that’s great.</a:t>
            </a:r>
          </a:p>
          <a:p>
            <a:pPr marL="228600" indent="-228600">
              <a:buAutoNum type="arabicPeriod"/>
            </a:pPr>
            <a:r>
              <a:rPr lang="en-US" dirty="0" smtClean="0"/>
              <a:t>Altruistic</a:t>
            </a:r>
          </a:p>
          <a:p>
            <a:pPr marL="228600" indent="-228600">
              <a:buAutoNum type="arabicPeriod"/>
            </a:pPr>
            <a:r>
              <a:rPr lang="en-US" dirty="0" smtClean="0"/>
              <a:t>Even</a:t>
            </a:r>
            <a:r>
              <a:rPr lang="en-US" baseline="0" dirty="0" smtClean="0"/>
              <a:t> if you don’t care about the compromise of helping your IR/SOC team, you can be driven by the desire to not do a bunch tedious work anymore.  This is why things get automated!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is a solution for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could even say it’s difficult to find a reasonable approximation, period.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regularity of the caching is up to you, but you want fresh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3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instead</a:t>
            </a:r>
            <a:r>
              <a:rPr lang="en-US" baseline="0" dirty="0" smtClean="0"/>
              <a:t> of hours is what makes the difference between being compromised and not being compromised.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1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 have 6, or dozens</a:t>
            </a:r>
            <a:r>
              <a:rPr lang="en-US" baseline="0" dirty="0" smtClean="0"/>
              <a:t> of sites on a single-IP host dedicated to web hosting.  And a lot of times, maybe even the most likely outcome, you might hit that IP and get the least interesting or useful thing of all, a default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using zone</a:t>
            </a:r>
            <a:r>
              <a:rPr lang="en-US" baseline="0" dirty="0" smtClean="0"/>
              <a:t> transfers in a non-standard way here.  But it’s very informative, and well-purposed for what we’re doing.  There’s probably not a way to do this better.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surprising no one’s used them this way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2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our use and</a:t>
            </a:r>
            <a:r>
              <a:rPr lang="en-US" baseline="0" dirty="0" smtClean="0"/>
              <a:t> what we’ll be talking about today, blue team use is all that matters.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options for TSIG keys.  You can keep one or more of these in the WebStor database.  Talk about file spec as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to a smaller degree, this could be a convenient tool to help out with bug bounty hunters.  </a:t>
            </a:r>
            <a:r>
              <a:rPr lang="en-US" baseline="0" dirty="0" smtClean="0"/>
              <a:t>I may </a:t>
            </a:r>
            <a:r>
              <a:rPr lang="en-US" baseline="0" dirty="0" smtClean="0"/>
              <a:t>talk about that later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7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25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6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86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49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4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0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01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97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70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Seems</a:t>
            </a:r>
            <a:r>
              <a:rPr lang="en-US" baseline="0" smtClean="0"/>
              <a:t> to be especially true at universities.  Lots of ‘stuff’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Things constantly changing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Probably usually less central authority.</a:t>
            </a:r>
          </a:p>
          <a:p>
            <a:r>
              <a:rPr lang="en-US" baseline="0" smtClean="0"/>
              <a:t>	-</a:t>
            </a:r>
          </a:p>
          <a:p>
            <a:r>
              <a:rPr lang="en-US" baseline="0" smtClean="0"/>
              <a:t>There are factors that go into how time consuming this can be (but we’ll save for later), but the size of nets and complexity of organizational structure are factors.</a:t>
            </a:r>
          </a:p>
          <a:p>
            <a:endParaRPr lang="en-US" baseline="0" smtClean="0"/>
          </a:p>
          <a:p>
            <a:r>
              <a:rPr lang="en-US" baseline="0" smtClean="0"/>
              <a:t>Several factors in place that make this a tough problem to resolve.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4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4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46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moment, this gets everything outside the ranges you defined.  In the future,</a:t>
            </a:r>
            <a:r>
              <a:rPr lang="en-US" baseline="0" dirty="0" smtClean="0"/>
              <a:t> I’ll probably put an option to disregard all RFC1918.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5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53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97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may already be clear</a:t>
            </a:r>
            <a:r>
              <a:rPr lang="en-US" baseline="0" smtClean="0"/>
              <a:t> but I need to say that from this point forward when I refer to zero-days I’m talking in the scope of web technhologies.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1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U-M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should note this here, in case</a:t>
            </a:r>
            <a:r>
              <a:rPr lang="en-US" baseline="0" dirty="0" smtClean="0"/>
              <a:t> it’s not clear, that you’re not going to work around this by advocating for some change in the way IT is governed.  At least not in my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9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Discovery solutions rely on installation footprint or a lot of care and feeding.  And even in the best of cases you’re never going to get</a:t>
            </a:r>
            <a:r>
              <a:rPr lang="en-US" baseline="0" dirty="0" smtClean="0"/>
              <a:t> something that’s complete.</a:t>
            </a:r>
            <a:endParaRPr lang="en-US" dirty="0" smtClean="0"/>
          </a:p>
          <a:p>
            <a:r>
              <a:rPr lang="en-US" dirty="0" smtClean="0"/>
              <a:t>Bottom line is they may help a little but they don’t fix the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3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time, this seems to be where we were stuck.</a:t>
            </a:r>
          </a:p>
          <a:p>
            <a:r>
              <a:rPr lang="en-US" dirty="0" smtClean="0"/>
              <a:t>Remember that the port scanning can</a:t>
            </a:r>
            <a:r>
              <a:rPr lang="en-US" baseline="0" dirty="0" smtClean="0"/>
              <a:t> take time by itself, and now you have this on top of it.</a:t>
            </a:r>
            <a:endParaRPr lang="en-US" dirty="0" smtClean="0"/>
          </a:p>
          <a:p>
            <a:r>
              <a:rPr lang="en-US" dirty="0" smtClean="0"/>
              <a:t>If you’re lucky, you can scrutinize</a:t>
            </a:r>
            <a:r>
              <a:rPr lang="en-US" baseline="0" dirty="0" smtClean="0"/>
              <a:t> some script that’s already done.  It’s going to run serially.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take virtually all of a work day.  We’re port scanning, we’re writing</a:t>
            </a:r>
            <a:r>
              <a:rPr lang="en-US" baseline="0" dirty="0" smtClean="0"/>
              <a:t> a script, using someone else’s </a:t>
            </a:r>
            <a:r>
              <a:rPr lang="en-US" baseline="0" dirty="0" smtClean="0"/>
              <a:t>(serial process), </a:t>
            </a:r>
            <a:r>
              <a:rPr lang="en-US" baseline="0" dirty="0" smtClean="0"/>
              <a:t>or we’re running a plugin which, which most convenient, usually takes the longest.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a big thing we’re going to see, later, is this process still misses a lot on top of taking forever.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4CD-F849-4C89-A6A1-FC1B46FADF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FB141C-9C3D-49DB-A884-D828DFE98CB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B83070-8217-4FA8-8159-C16A01B88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ssGeerlings/webstor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295400"/>
            <a:ext cx="8686801" cy="44958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None/>
            </a:pPr>
            <a:endParaRPr lang="en-US" sz="3200" dirty="0" smtClean="0"/>
          </a:p>
          <a:p>
            <a:pPr marL="109728" indent="0">
              <a:spcAft>
                <a:spcPts val="1800"/>
              </a:spcAft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5" y="1981200"/>
            <a:ext cx="2895048" cy="192954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599" y="251197"/>
            <a:ext cx="7772400" cy="1577604"/>
          </a:xfrm>
          <a:prstGeom prst="rect">
            <a:avLst/>
          </a:prstGeom>
        </p:spPr>
        <p:txBody>
          <a:bodyPr vert="horz" anchor="b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WebStor: Agile Identification of Vulnerable Webservers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362271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1900" dirty="0"/>
              <a:t>Ross </a:t>
            </a:r>
            <a:r>
              <a:rPr lang="en-US" sz="1900" dirty="0" smtClean="0"/>
              <a:t>Geerlings</a:t>
            </a:r>
          </a:p>
          <a:p>
            <a:pPr marL="109728" indent="0" algn="ctr">
              <a:buNone/>
            </a:pPr>
            <a:r>
              <a:rPr lang="en-US" sz="1900" dirty="0" smtClean="0"/>
              <a:t>Product </a:t>
            </a:r>
            <a:r>
              <a:rPr lang="en-US" sz="1900" dirty="0"/>
              <a:t>Manager - Pen Testing, Vulnerability Mgt, Sensitive Data Discovery</a:t>
            </a:r>
          </a:p>
          <a:p>
            <a:pPr marL="109728" indent="0" algn="ctr">
              <a:buNone/>
            </a:pPr>
            <a:r>
              <a:rPr lang="en-US" sz="1900" dirty="0"/>
              <a:t>University of Michigan – Ann Arbor</a:t>
            </a:r>
          </a:p>
          <a:p>
            <a:pPr marL="109728" indent="0" algn="ctr">
              <a:buNone/>
            </a:pPr>
            <a:r>
              <a:rPr lang="en-US" sz="1900" dirty="0"/>
              <a:t>rjgeer@umich.edu</a:t>
            </a:r>
          </a:p>
        </p:txBody>
      </p:sp>
    </p:spTree>
    <p:extLst>
      <p:ext uri="{BB962C8B-B14F-4D97-AF65-F5344CB8AC3E}">
        <p14:creationId xmlns:p14="http://schemas.microsoft.com/office/powerpoint/2010/main" val="6274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1026" name="Picture 2" descr="https://i.imgflip.com/5nomsp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049001" cy="54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62328"/>
            <a:ext cx="8534400" cy="415747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000" dirty="0"/>
              <a:t>W</a:t>
            </a:r>
            <a:r>
              <a:rPr lang="en-US" sz="3000" dirty="0" smtClean="0"/>
              <a:t>e know that our challenges are:</a:t>
            </a:r>
          </a:p>
          <a:p>
            <a:r>
              <a:rPr lang="en-US" sz="2200" dirty="0" smtClean="0"/>
              <a:t>There are usually administrative and structural challenges.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t’s hard to find a reasonable approximation of everything out there, especially for a large organization, quickly.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3000" dirty="0" smtClean="0"/>
              <a:t>WebStor confronts these challenges through technical means via:</a:t>
            </a:r>
          </a:p>
          <a:p>
            <a:r>
              <a:rPr lang="en-US" sz="2200" dirty="0" smtClean="0"/>
              <a:t>Speed Multipliers</a:t>
            </a:r>
          </a:p>
          <a:p>
            <a:r>
              <a:rPr lang="en-US" sz="2200" dirty="0" smtClean="0"/>
              <a:t>Expanding our field of vision</a:t>
            </a:r>
          </a:p>
          <a:p>
            <a:r>
              <a:rPr lang="en-US" sz="2200" dirty="0" smtClean="0"/>
              <a:t>Caching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Solving the Problem:</a:t>
            </a:r>
            <a:br>
              <a:rPr lang="en-US" dirty="0" smtClean="0"/>
            </a:br>
            <a:r>
              <a:rPr lang="en-US" dirty="0" smtClean="0"/>
              <a:t>Basic Elements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We need to check responses of all websites on all hosts on common HTTP/HTTPS ports and look for a string/regex telling us if they’re vulnerable.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</a:t>
            </a:r>
            <a:r>
              <a:rPr lang="en-US" sz="2600" dirty="0" smtClean="0"/>
              <a:t>lmost all those custom scripts are looking for that.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Side note: This may also be useful at times to find already-compromised hosts.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We want on-demand checks done in seconds instead of hours.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What We Need to Have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Multiple host headers/virtual hosts on a single webserver.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Things outside on-premises networks, e.g. public cloud… can’t go by net range.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It takes time </a:t>
            </a:r>
            <a:r>
              <a:rPr lang="en-US" sz="3200" dirty="0"/>
              <a:t>to port scan a large address </a:t>
            </a:r>
            <a:r>
              <a:rPr lang="en-US" sz="3200" dirty="0" smtClean="0"/>
              <a:t>space.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It takes time </a:t>
            </a:r>
            <a:r>
              <a:rPr lang="en-US" sz="3200" dirty="0"/>
              <a:t>to get responses for a large number of </a:t>
            </a:r>
            <a:r>
              <a:rPr lang="en-US" sz="3200" dirty="0" smtClean="0"/>
              <a:t>websites.</a:t>
            </a:r>
            <a:endParaRPr lang="en-US" sz="3200" dirty="0"/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Technical Challenges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webserver can have many named websites on one single IP address so this is </a:t>
            </a:r>
            <a:r>
              <a:rPr lang="en-US" sz="3000" b="1" dirty="0" smtClean="0"/>
              <a:t>VERY</a:t>
            </a:r>
            <a:r>
              <a:rPr lang="en-US" sz="3000" dirty="0" smtClean="0"/>
              <a:t> important given that we need to assess all websites!</a:t>
            </a:r>
          </a:p>
          <a:p>
            <a:endParaRPr lang="en-US" sz="3000" dirty="0" smtClean="0"/>
          </a:p>
          <a:p>
            <a:r>
              <a:rPr lang="en-US" sz="3000" dirty="0" smtClean="0"/>
              <a:t>To have an idea of which sites are served from which IPs, we’re going to use the data from DNS.</a:t>
            </a:r>
            <a:endParaRPr lang="en-US" sz="3000" dirty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6999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Technical Challenge: Multiple Sites with Multiple Names on a Webserver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4343400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Normally DNS zone transfers are used to replicate DNS records across DNS servers.</a:t>
            </a:r>
          </a:p>
          <a:p>
            <a:endParaRPr lang="en-US" sz="2600" dirty="0" smtClean="0"/>
          </a:p>
          <a:p>
            <a:r>
              <a:rPr lang="en-US" sz="2600" dirty="0" smtClean="0"/>
              <a:t>WebStor uses them to know which hostnames correspond to the IPs with open web ports.</a:t>
            </a:r>
          </a:p>
          <a:p>
            <a:endParaRPr lang="en-US" sz="2600" dirty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6999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Technical Challenge: Multiple Sites with Multiple Names on a Webserver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91174"/>
            <a:ext cx="4419600" cy="35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5025" y="5334000"/>
            <a:ext cx="5234872" cy="3994099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2050" name="Picture 2" descr="https://i.imgflip.com/5notf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173605" cy="35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835025" y="3962400"/>
            <a:ext cx="7318375" cy="2286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DNS zone transfer data is central to blue-team use of WebStor.</a:t>
            </a:r>
          </a:p>
          <a:p>
            <a:r>
              <a:rPr lang="en-US" sz="2800" dirty="0"/>
              <a:t>If your organization uses </a:t>
            </a:r>
            <a:r>
              <a:rPr lang="en-US" sz="2800" dirty="0" err="1"/>
              <a:t>DNSSec</a:t>
            </a:r>
            <a:r>
              <a:rPr lang="en-US" sz="2800" dirty="0"/>
              <a:t>, you’ll need a TSIG Key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WebStor could still be somewhat useful for things like bug bounties without it but that’s out of this scope of this presentation.</a:t>
            </a:r>
          </a:p>
          <a:p>
            <a:endParaRPr lang="en-US" sz="2600" dirty="0" smtClean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4495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give WebStor our campus net ranges up front.</a:t>
            </a:r>
          </a:p>
          <a:p>
            <a:r>
              <a:rPr lang="en-US" dirty="0" smtClean="0"/>
              <a:t>DNS records show WebStor which names in our zones (e.g. *.umich.edu) map to addresses outside our campus IP ranges.  It adds the these name/IP combos to what we are inspecting so that any webserver we host in the cloud is covered.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274638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Additional Benefits of Using DNS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54" y="2133600"/>
            <a:ext cx="420557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4957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U-M networks: 1.7 million IP addresses with tens of thousands of websites.  This can make searching for webservers take a long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Technical Challenge: Many Addresses to Scan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326" y="2895600"/>
            <a:ext cx="4676674" cy="30719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68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Before we can analyze what web technologies are powering websites on our network, we have to figure out where all the websites are.</a:t>
            </a:r>
          </a:p>
          <a:p>
            <a:endParaRPr lang="en-US" sz="2800" dirty="0" smtClean="0"/>
          </a:p>
          <a:p>
            <a:r>
              <a:rPr lang="en-US" sz="2800" dirty="0" smtClean="0"/>
              <a:t>Tools like </a:t>
            </a:r>
            <a:r>
              <a:rPr lang="en-US" sz="2800" dirty="0" err="1" smtClean="0"/>
              <a:t>Masscan</a:t>
            </a:r>
            <a:r>
              <a:rPr lang="en-US" sz="2800" dirty="0" smtClean="0"/>
              <a:t> and </a:t>
            </a:r>
            <a:r>
              <a:rPr lang="en-US" sz="2800" dirty="0" err="1" smtClean="0"/>
              <a:t>Zmap</a:t>
            </a:r>
            <a:r>
              <a:rPr lang="en-US" sz="2800" dirty="0" smtClean="0"/>
              <a:t> can find common open web ports, even across our 1.7 million IP address space, quickly (in minutes).</a:t>
            </a:r>
          </a:p>
          <a:p>
            <a:pPr lvl="1"/>
            <a:r>
              <a:rPr lang="en-US" sz="2400" dirty="0" smtClean="0"/>
              <a:t>WebStor uses </a:t>
            </a:r>
            <a:r>
              <a:rPr lang="en-US" sz="2400" dirty="0" err="1" smtClean="0"/>
              <a:t>Masscan</a:t>
            </a:r>
            <a:r>
              <a:rPr lang="en-US" sz="2400" dirty="0" smtClean="0"/>
              <a:t> because of its ability to check multiple ports in one scan.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Technical Challenge: Many Addresses to Scan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295400"/>
            <a:ext cx="8686801" cy="4495800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/>
              <a:t>The Problem </a:t>
            </a:r>
            <a:r>
              <a:rPr lang="en-US" sz="3200" dirty="0"/>
              <a:t>O</a:t>
            </a:r>
            <a:r>
              <a:rPr lang="en-US" sz="3200" dirty="0" smtClean="0"/>
              <a:t>rganizations </a:t>
            </a:r>
            <a:r>
              <a:rPr lang="en-US" sz="3200" dirty="0"/>
              <a:t>H</a:t>
            </a:r>
            <a:r>
              <a:rPr lang="en-US" sz="3200" dirty="0" smtClean="0"/>
              <a:t>ave </a:t>
            </a:r>
            <a:r>
              <a:rPr lang="en-US" sz="3200" dirty="0"/>
              <a:t>W</a:t>
            </a:r>
            <a:r>
              <a:rPr lang="en-US" sz="3200" dirty="0" smtClean="0"/>
              <a:t>hen Zero-Days Drop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Challenges to Solving the Problem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How WebStor Finds Vulnerable Sites Quickly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Demonstration of WebStor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Summary and Questions</a:t>
            </a:r>
          </a:p>
          <a:p>
            <a:pPr marL="109728" indent="0">
              <a:spcAft>
                <a:spcPts val="1800"/>
              </a:spcAft>
              <a:buNone/>
            </a:pPr>
            <a:endParaRPr lang="en-US" sz="3200" dirty="0" smtClean="0"/>
          </a:p>
          <a:p>
            <a:pPr marL="109728" indent="0">
              <a:spcAft>
                <a:spcPts val="1800"/>
              </a:spcAft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0"/>
            <a:ext cx="2362200" cy="1524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Sending many HTTP requests in parallel quickly completes 50,000 requests within minutes.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They’re stored in a </a:t>
            </a:r>
            <a:r>
              <a:rPr lang="en-US" dirty="0" err="1" smtClean="0"/>
              <a:t>MariaDB</a:t>
            </a:r>
            <a:r>
              <a:rPr lang="en-US" dirty="0" smtClean="0"/>
              <a:t> database, which allows us to do regex-based queries.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5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Technical Challenge: Many </a:t>
            </a:r>
            <a:r>
              <a:rPr lang="en-US" dirty="0" smtClean="0"/>
              <a:t>Requests to Send and Responses to Store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705" y="2431008"/>
            <a:ext cx="2770695" cy="23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Sometimes we might just want to know where some common web technology is.</a:t>
            </a:r>
          </a:p>
          <a:p>
            <a:pPr lvl="1"/>
            <a:r>
              <a:rPr lang="en-US" sz="2400" dirty="0" smtClean="0"/>
              <a:t>In these cases, it’d be nice not to have to research regexes in responses.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Using </a:t>
            </a:r>
            <a:r>
              <a:rPr lang="en-US" sz="2800" dirty="0" err="1"/>
              <a:t>Wappalyzer</a:t>
            </a:r>
            <a:r>
              <a:rPr lang="en-US" sz="2800" dirty="0"/>
              <a:t> technologies database allows searches for many common technologies by name, so we </a:t>
            </a:r>
            <a:r>
              <a:rPr lang="en-US" sz="2800" dirty="0" smtClean="0"/>
              <a:t>don’t even have </a:t>
            </a:r>
            <a:r>
              <a:rPr lang="en-US" sz="2800" dirty="0"/>
              <a:t>to know a string in the HTTP response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59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Easy Lookups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dirty="0" smtClean="0"/>
              <a:t>What Does All That Look Like Together?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0503"/>
            <a:ext cx="8229600" cy="420723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71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dirty="0" smtClean="0"/>
              <a:t>What Does All That Look Like Together?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638300"/>
            <a:ext cx="82486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8609BD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975" y="0"/>
            <a:ext cx="776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67001"/>
            <a:ext cx="8126098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dirty="0" smtClean="0"/>
              <a:t>What Does All That Look Like Together?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638300"/>
            <a:ext cx="82486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362200"/>
            <a:ext cx="79724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dirty="0" smtClean="0"/>
              <a:t>What Does All That Look Like Together?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638300"/>
            <a:ext cx="82486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81400"/>
            <a:ext cx="4095750" cy="61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971800"/>
            <a:ext cx="3962400" cy="161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3172896"/>
            <a:ext cx="49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219200"/>
            <a:ext cx="8686801" cy="16764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US" sz="3200" dirty="0" smtClean="0"/>
              <a:t>When a zero-day exploit is released, finding your exposure can be very time-consuming.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Problem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96" y="3048000"/>
            <a:ext cx="4004804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dirty="0" smtClean="0"/>
              <a:t>What Does All That Look Like Together?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638300"/>
            <a:ext cx="82486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18186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715" y="0"/>
            <a:ext cx="776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WebStor:</a:t>
            </a:r>
            <a:br>
              <a:rPr lang="en-US" dirty="0" smtClean="0"/>
            </a:br>
            <a:r>
              <a:rPr lang="en-US" dirty="0" smtClean="0"/>
              <a:t>Custom Pattern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35052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First, we look at the WebStor </a:t>
            </a:r>
            <a:r>
              <a:rPr lang="en-US" dirty="0" err="1" smtClean="0"/>
              <a:t>config</a:t>
            </a:r>
            <a:r>
              <a:rPr lang="en-US" dirty="0" smtClean="0"/>
              <a:t>.  We’ve added a named custom pattern to find a few specific old versions of WordPress.</a:t>
            </a:r>
          </a:p>
          <a:p>
            <a:r>
              <a:rPr lang="en-US" dirty="0" smtClean="0"/>
              <a:t>Then we query for that pattern.  All matching sites are returned in 3.58 seconds.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2" name="My 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6792" y="16002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morning, </a:t>
            </a:r>
            <a:r>
              <a:rPr lang="en-US" dirty="0" err="1" smtClean="0"/>
              <a:t>cron</a:t>
            </a:r>
            <a:r>
              <a:rPr lang="en-US" dirty="0" smtClean="0"/>
              <a:t> job: </a:t>
            </a:r>
            <a:r>
              <a:rPr lang="en-US" b="1" dirty="0" err="1" smtClean="0"/>
              <a:t>webstor</a:t>
            </a:r>
            <a:r>
              <a:rPr lang="en-US" b="1" dirty="0" smtClean="0"/>
              <a:t> –z –m –r –w</a:t>
            </a:r>
          </a:p>
          <a:p>
            <a:pPr lvl="1"/>
            <a:r>
              <a:rPr lang="en-US" dirty="0" smtClean="0"/>
              <a:t>Updates DNS data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 a new </a:t>
            </a:r>
            <a:r>
              <a:rPr lang="en-US" dirty="0" err="1" smtClean="0"/>
              <a:t>masscan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erforms requests based on prior steps and stores results to the database</a:t>
            </a:r>
          </a:p>
          <a:p>
            <a:pPr lvl="1"/>
            <a:r>
              <a:rPr lang="en-US" dirty="0" smtClean="0"/>
              <a:t>Updates the </a:t>
            </a:r>
            <a:r>
              <a:rPr lang="en-US" dirty="0" err="1" smtClean="0"/>
              <a:t>wappalyzer</a:t>
            </a:r>
            <a:r>
              <a:rPr lang="en-US" dirty="0" smtClean="0"/>
              <a:t> database.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Typical Usage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already seen a custom </a:t>
            </a:r>
            <a:r>
              <a:rPr lang="en-US" dirty="0" err="1"/>
              <a:t>parttern</a:t>
            </a:r>
            <a:r>
              <a:rPr lang="en-US" dirty="0"/>
              <a:t> lookup, which is the most common use case, but what </a:t>
            </a:r>
            <a:r>
              <a:rPr lang="en-US" dirty="0" smtClean="0"/>
              <a:t>if we need to be checking a specific </a:t>
            </a:r>
            <a:r>
              <a:rPr lang="en-US" dirty="0"/>
              <a:t>non-root path?</a:t>
            </a:r>
          </a:p>
          <a:p>
            <a:pPr lvl="1"/>
            <a:endParaRPr lang="en-US" b="1" dirty="0" smtClean="0"/>
          </a:p>
          <a:p>
            <a:pPr marL="393192" lvl="1" indent="0">
              <a:buNone/>
            </a:pPr>
            <a:r>
              <a:rPr lang="en-US" dirty="0" smtClean="0"/>
              <a:t>If we’ll always want to check it from now on:</a:t>
            </a:r>
          </a:p>
          <a:p>
            <a:pPr marL="393192" lvl="1" indent="0">
              <a:buNone/>
            </a:pPr>
            <a:r>
              <a:rPr lang="en-US" b="1" dirty="0" err="1" smtClean="0"/>
              <a:t>webstor</a:t>
            </a:r>
            <a:r>
              <a:rPr lang="en-US" b="1" dirty="0" smtClean="0"/>
              <a:t> </a:t>
            </a:r>
            <a:r>
              <a:rPr lang="en-US" b="1" dirty="0"/>
              <a:t>–r –p /the/new/path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If it’s a one-time check:</a:t>
            </a:r>
          </a:p>
          <a:p>
            <a:pPr marL="393192" lvl="1" indent="0">
              <a:buNone/>
            </a:pPr>
            <a:r>
              <a:rPr lang="en-US" b="1" dirty="0" err="1" smtClean="0"/>
              <a:t>webstor</a:t>
            </a:r>
            <a:r>
              <a:rPr lang="en-US" b="1" dirty="0" smtClean="0"/>
              <a:t> –</a:t>
            </a:r>
            <a:r>
              <a:rPr lang="en-US" b="1" dirty="0" err="1" smtClean="0"/>
              <a:t>rP</a:t>
            </a:r>
            <a:r>
              <a:rPr lang="en-US" b="1" dirty="0" smtClean="0"/>
              <a:t> /the/new/</a:t>
            </a:r>
            <a:r>
              <a:rPr lang="en-US" b="1" dirty="0" err="1" smtClean="0"/>
              <a:t>oneTimePath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Responses from Specific Paths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feature of WebStor, its ability to get addresses outside your defined internal ranges, might be generally useful for other purposes.</a:t>
            </a:r>
          </a:p>
          <a:p>
            <a:endParaRPr lang="en-US" dirty="0" smtClean="0"/>
          </a:p>
          <a:p>
            <a:r>
              <a:rPr lang="en-US" dirty="0" smtClean="0"/>
              <a:t>To dump a list of IP/name combinations external to your network ranges found by WebStor, you can use:  </a:t>
            </a:r>
            <a:r>
              <a:rPr lang="en-US" b="1" dirty="0" err="1" smtClean="0"/>
              <a:t>webstor</a:t>
            </a:r>
            <a:r>
              <a:rPr lang="en-US" b="1" dirty="0" smtClean="0"/>
              <a:t> –e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External IPs/Names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WebStor is </a:t>
            </a:r>
            <a:r>
              <a:rPr lang="en-US" sz="2800" dirty="0" smtClean="0"/>
              <a:t>available</a:t>
            </a:r>
            <a:r>
              <a:rPr lang="en-US" dirty="0" smtClean="0"/>
              <a:t> for download on GitHub.</a:t>
            </a:r>
          </a:p>
          <a:p>
            <a:pPr lvl="1"/>
            <a:r>
              <a:rPr lang="en-US" dirty="0" smtClean="0"/>
              <a:t>Check it out at </a:t>
            </a:r>
            <a:r>
              <a:rPr lang="en-US" dirty="0" smtClean="0">
                <a:hlinkClick r:id="rId3"/>
              </a:rPr>
              <a:t>https://github.com/RossGeerlings/webstor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It’s licensed under terms of the MIT license, which essentially allows anyone to use it for any purpose.</a:t>
            </a:r>
          </a:p>
          <a:p>
            <a:endParaRPr lang="en-US" dirty="0" smtClean="0"/>
          </a:p>
          <a:p>
            <a:r>
              <a:rPr lang="en-US" dirty="0" smtClean="0"/>
              <a:t>It’s also deployed to </a:t>
            </a:r>
            <a:r>
              <a:rPr lang="en-US" dirty="0" err="1" smtClean="0"/>
              <a:t>PyPI</a:t>
            </a:r>
            <a:r>
              <a:rPr lang="en-US" dirty="0" smtClean="0"/>
              <a:t>, which allows for easier installations and simpler use.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WebStor is Free and Open-Source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19472"/>
          </a:xfrm>
        </p:spPr>
        <p:txBody>
          <a:bodyPr>
            <a:normAutofit fontScale="70000" lnSpcReduction="20000"/>
          </a:bodyPr>
          <a:lstStyle/>
          <a:p>
            <a:r>
              <a:rPr lang="en-US" sz="3700" b="1" dirty="0" smtClean="0"/>
              <a:t>Faster Identification</a:t>
            </a:r>
          </a:p>
          <a:p>
            <a:pPr lvl="1"/>
            <a:r>
              <a:rPr lang="en-US" sz="3100" dirty="0" smtClean="0"/>
              <a:t>Up until </a:t>
            </a:r>
            <a:r>
              <a:rPr lang="en-US" sz="3100" dirty="0"/>
              <a:t>now, when a zero-day web vulnerability appeared, IR/ SOC would ask the </a:t>
            </a:r>
            <a:r>
              <a:rPr lang="en-US" sz="3100" dirty="0" smtClean="0"/>
              <a:t>VM team </a:t>
            </a:r>
            <a:r>
              <a:rPr lang="en-US" sz="3100" dirty="0"/>
              <a:t>to find all instances of </a:t>
            </a:r>
            <a:r>
              <a:rPr lang="en-US" sz="3100" dirty="0" smtClean="0"/>
              <a:t>it </a:t>
            </a:r>
            <a:r>
              <a:rPr lang="en-US" sz="3100" dirty="0"/>
              <a:t>and an </a:t>
            </a:r>
            <a:r>
              <a:rPr lang="en-US" sz="3100" b="1" i="1" dirty="0"/>
              <a:t>hours-long process</a:t>
            </a:r>
            <a:r>
              <a:rPr lang="en-US" sz="3100" dirty="0"/>
              <a:t> would begin.  </a:t>
            </a:r>
            <a:endParaRPr lang="en-US" sz="3100" dirty="0" smtClean="0"/>
          </a:p>
          <a:p>
            <a:pPr lvl="1">
              <a:spcAft>
                <a:spcPts val="600"/>
              </a:spcAft>
            </a:pPr>
            <a:r>
              <a:rPr lang="en-US" sz="3100" dirty="0" smtClean="0"/>
              <a:t>Now they execute </a:t>
            </a:r>
            <a:r>
              <a:rPr lang="en-US" sz="3100" dirty="0"/>
              <a:t>a query </a:t>
            </a:r>
            <a:r>
              <a:rPr lang="en-US" sz="3100" dirty="0" smtClean="0"/>
              <a:t>in </a:t>
            </a:r>
            <a:r>
              <a:rPr lang="en-US" sz="3100" b="1" i="1" dirty="0"/>
              <a:t>a few seconds</a:t>
            </a:r>
            <a:r>
              <a:rPr lang="en-US" sz="3100" dirty="0" smtClean="0"/>
              <a:t>.</a:t>
            </a:r>
            <a:endParaRPr lang="en-US" sz="3100" b="1" dirty="0" smtClean="0"/>
          </a:p>
          <a:p>
            <a:r>
              <a:rPr lang="en-US" sz="3700" b="1" dirty="0" smtClean="0"/>
              <a:t>More </a:t>
            </a:r>
            <a:r>
              <a:rPr lang="en-US" sz="3700" b="1" dirty="0"/>
              <a:t>complete </a:t>
            </a:r>
            <a:r>
              <a:rPr lang="en-US" sz="3700" b="1" dirty="0" smtClean="0"/>
              <a:t>results</a:t>
            </a:r>
          </a:p>
          <a:p>
            <a:pPr lvl="1"/>
            <a:r>
              <a:rPr lang="en-US" sz="3100" dirty="0"/>
              <a:t>With </a:t>
            </a:r>
            <a:r>
              <a:rPr lang="en-US" sz="3100" dirty="0" smtClean="0"/>
              <a:t>hostnames, all websites hosted by a server will be returned rather than just the one responding to a request against the </a:t>
            </a:r>
            <a:r>
              <a:rPr lang="en-US" sz="3100" dirty="0"/>
              <a:t>IP </a:t>
            </a:r>
            <a:r>
              <a:rPr lang="en-US" sz="3100" dirty="0" smtClean="0"/>
              <a:t>address.  </a:t>
            </a:r>
            <a:r>
              <a:rPr lang="en-US" sz="3100" dirty="0"/>
              <a:t>This adds </a:t>
            </a:r>
            <a:r>
              <a:rPr lang="en-US" sz="3100" dirty="0" smtClean="0"/>
              <a:t>hundreds </a:t>
            </a:r>
            <a:r>
              <a:rPr lang="en-US" sz="3100" dirty="0"/>
              <a:t>of websites that wouldn’t have been checked before. </a:t>
            </a:r>
          </a:p>
          <a:p>
            <a:pPr lvl="1">
              <a:spcAft>
                <a:spcPts val="600"/>
              </a:spcAft>
            </a:pPr>
            <a:r>
              <a:rPr lang="en-US" sz="3100" dirty="0"/>
              <a:t>Cloud websites with DNS records are now included</a:t>
            </a:r>
            <a:r>
              <a:rPr lang="en-US" sz="3100" dirty="0" smtClean="0"/>
              <a:t>.</a:t>
            </a:r>
            <a:endParaRPr lang="en-US" sz="3100" b="1" dirty="0" smtClean="0"/>
          </a:p>
          <a:p>
            <a:r>
              <a:rPr lang="en-US" sz="3700" b="1" dirty="0" smtClean="0"/>
              <a:t>This </a:t>
            </a:r>
            <a:r>
              <a:rPr lang="en-US" sz="3700" b="1" dirty="0"/>
              <a:t>dramatic reduction in time </a:t>
            </a:r>
            <a:r>
              <a:rPr lang="en-US" sz="3700" b="1" dirty="0" smtClean="0"/>
              <a:t>and improved visibility will </a:t>
            </a:r>
            <a:r>
              <a:rPr lang="en-US" sz="3700" b="1" dirty="0"/>
              <a:t>almost certainly prevent </a:t>
            </a:r>
            <a:r>
              <a:rPr lang="en-US" sz="3700" b="1" dirty="0" smtClean="0"/>
              <a:t>future server compromises.</a:t>
            </a:r>
            <a:endParaRPr lang="en-US" sz="37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WebStor: How it Changes </a:t>
            </a:r>
            <a:r>
              <a:rPr lang="en-US" dirty="0" smtClean="0"/>
              <a:t>Things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1910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US" sz="3200" dirty="0" smtClean="0"/>
              <a:t>WebStor was designed to solve this problem specifically for web technologies.</a:t>
            </a:r>
          </a:p>
          <a:p>
            <a:pPr marL="109728" indent="0">
              <a:spcAft>
                <a:spcPts val="1800"/>
              </a:spcAft>
              <a:buNone/>
            </a:pPr>
            <a:endParaRPr lang="en-US" sz="800" dirty="0" smtClean="0"/>
          </a:p>
          <a:p>
            <a:pPr>
              <a:spcAft>
                <a:spcPts val="1800"/>
              </a:spcAft>
            </a:pPr>
            <a:r>
              <a:rPr lang="en-US" sz="3200" dirty="0" smtClean="0"/>
              <a:t>Big subset of the problem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Tractable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Part of the Problem We’re Solving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205740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dirty="0" smtClean="0"/>
              <a:t>Some organizations and most universities have decentralized administration.  For example, U-M </a:t>
            </a:r>
            <a:r>
              <a:rPr lang="en-US" sz="2000" dirty="0"/>
              <a:t>has 19 schools and colleges.  It would be a </a:t>
            </a:r>
            <a:r>
              <a:rPr lang="en-US" sz="2000" dirty="0" smtClean="0"/>
              <a:t>big challenge </a:t>
            </a:r>
            <a:r>
              <a:rPr lang="en-US" sz="2000" dirty="0"/>
              <a:t>for central IT to know where every instance of a particular web technology is.  </a:t>
            </a:r>
            <a:r>
              <a:rPr lang="en-US" sz="2000" dirty="0" smtClean="0"/>
              <a:t>Change is </a:t>
            </a:r>
            <a:r>
              <a:rPr lang="en-US" sz="2000" u="sng" dirty="0" smtClean="0"/>
              <a:t>constant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Aft>
                <a:spcPts val="800"/>
              </a:spcAft>
            </a:pPr>
            <a:endParaRPr lang="en-US" sz="2800" dirty="0" smtClean="0"/>
          </a:p>
        </p:txBody>
      </p:sp>
      <p:pic>
        <p:nvPicPr>
          <p:cNvPr id="4" name="Picture 2" descr="Drone photos show Ann Arbor empty after COVID-19 outbre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8" y="2976564"/>
            <a:ext cx="4675502" cy="311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Problem Multiplier:</a:t>
            </a:r>
            <a:br>
              <a:rPr lang="en-US" dirty="0" smtClean="0"/>
            </a:br>
            <a:r>
              <a:rPr lang="en-US" dirty="0" smtClean="0"/>
              <a:t>Decentralized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62328"/>
            <a:ext cx="8534400" cy="41574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Changing the </a:t>
            </a:r>
            <a:r>
              <a:rPr lang="en-US" sz="2800" b="1" dirty="0" smtClean="0"/>
              <a:t>administrative</a:t>
            </a:r>
            <a:r>
              <a:rPr lang="en-US" sz="2800" dirty="0" smtClean="0"/>
              <a:t> structure of the organization is not possible for most IT groups.</a:t>
            </a:r>
          </a:p>
          <a:p>
            <a:endParaRPr lang="en-US" sz="2800" dirty="0" smtClean="0"/>
          </a:p>
          <a:p>
            <a:r>
              <a:rPr lang="en-US" sz="2800" dirty="0" smtClean="0"/>
              <a:t>We need to work around this problem from a technical angle.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Problem Multiplier:</a:t>
            </a:r>
            <a:br>
              <a:rPr lang="en-US" dirty="0" smtClean="0"/>
            </a:br>
            <a:r>
              <a:rPr lang="en-US" dirty="0" smtClean="0"/>
              <a:t>Decentralized </a:t>
            </a:r>
            <a:r>
              <a:rPr lang="en-US" dirty="0"/>
              <a:t>Organizations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Even </a:t>
            </a:r>
            <a:r>
              <a:rPr lang="en-US" sz="3000" dirty="0" smtClean="0"/>
              <a:t>inventory and vulnerability management solutions miss things.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Precise version information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</a:t>
            </a:r>
            <a:r>
              <a:rPr lang="en-US" sz="2400" dirty="0" smtClean="0"/>
              <a:t>pecific configurations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</a:t>
            </a:r>
            <a:r>
              <a:rPr lang="en-US" sz="2400" dirty="0" smtClean="0"/>
              <a:t>ll </a:t>
            </a:r>
            <a:r>
              <a:rPr lang="en-US" sz="2400" dirty="0"/>
              <a:t>but the most common web </a:t>
            </a:r>
            <a:r>
              <a:rPr lang="en-US" sz="2400" dirty="0" smtClean="0"/>
              <a:t>technologies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That’s why we always end up port scanning and for an up-to-date picture of where web servers are and then…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VM and Inventory Solutions Don’t Solve the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5029200" cy="4876800"/>
          </a:xfrm>
        </p:spPr>
        <p:txBody>
          <a:bodyPr>
            <a:normAutofit fontScale="85000" lnSpcReduction="20000"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US" sz="3200" dirty="0" smtClean="0"/>
              <a:t>Once we’ve mapped out where we have open HTTP/HTTPS ports, we have a choice between two other options that take time: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Write or run a custom script to find this particular vulnerability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Wait for your vulnerability management solution to have a plugin, and run a scan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0"/>
            <a:ext cx="3505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pic>
        <p:nvPicPr>
          <p:cNvPr id="1028" name="Picture 4" descr="https://i.imgflip.com/5tz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0" y="1219199"/>
            <a:ext cx="3254829" cy="49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4196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3600" dirty="0" smtClean="0"/>
              <a:t>We’re left with a process that can take a long time, potentially many hours, and that can be too long.</a:t>
            </a:r>
          </a:p>
          <a:p>
            <a:endParaRPr lang="en-US" sz="3600" dirty="0" smtClean="0"/>
          </a:p>
          <a:p>
            <a:r>
              <a:rPr lang="en-US" sz="3600" dirty="0" smtClean="0"/>
              <a:t>Port Scanning</a:t>
            </a:r>
          </a:p>
          <a:p>
            <a:r>
              <a:rPr lang="en-US" sz="3600" dirty="0" smtClean="0"/>
              <a:t>Writing or using a new script, or waiting for our VM solution to have a plugin to scan what we mapped.</a:t>
            </a:r>
          </a:p>
          <a:p>
            <a:pPr marL="109728" indent="0">
              <a:buNone/>
            </a:pPr>
            <a:endParaRPr lang="en-US" sz="3600" dirty="0" smtClean="0"/>
          </a:p>
          <a:p>
            <a:pPr marL="109728" indent="0">
              <a:buNone/>
            </a:pPr>
            <a:r>
              <a:rPr lang="en-US" sz="3600" dirty="0" smtClean="0"/>
              <a:t>As we’ll see later, this process is also flawed in that it potentially misses a lot of your exposure.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24600"/>
            <a:ext cx="3483591" cy="442416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Problem:</a:t>
            </a:r>
            <a:br>
              <a:rPr lang="en-US" sz="4400" dirty="0" smtClean="0"/>
            </a:br>
            <a:r>
              <a:rPr lang="en-US" sz="4400" dirty="0" smtClean="0"/>
              <a:t>Where All of This Leaves 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2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11333</TotalTime>
  <Words>2010</Words>
  <Application>Microsoft Office PowerPoint</Application>
  <PresentationFormat>On-screen Show (4:3)</PresentationFormat>
  <Paragraphs>218</Paragraphs>
  <Slides>38</Slides>
  <Notes>38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Agenda</vt:lpstr>
      <vt:lpstr>The Problem</vt:lpstr>
      <vt:lpstr>The Part of the Problem We’re Solving</vt:lpstr>
      <vt:lpstr>Problem Multiplier: Decentralized Administration</vt:lpstr>
      <vt:lpstr>Problem Multiplier: Decentralized Organizations (Cont.)</vt:lpstr>
      <vt:lpstr>VM and Inventory Solutions Don’t Solve the Problem</vt:lpstr>
      <vt:lpstr>The Problem</vt:lpstr>
      <vt:lpstr>The Problem: Where All of This Leaves Us</vt:lpstr>
      <vt:lpstr>PowerPoint Presentation</vt:lpstr>
      <vt:lpstr>Solving the Problem: Basic Elements</vt:lpstr>
      <vt:lpstr>What We Need to Have</vt:lpstr>
      <vt:lpstr>Technical Challenges</vt:lpstr>
      <vt:lpstr>Technical Challenge: Multiple Sites with Multiple Names on a Webserver</vt:lpstr>
      <vt:lpstr>Technical Challenge: Multiple Sites with Multiple Names on a Webserver</vt:lpstr>
      <vt:lpstr>PowerPoint Presentation</vt:lpstr>
      <vt:lpstr>Additional Benefits of Using DNS</vt:lpstr>
      <vt:lpstr>Technical Challenge: Many Addresses to Scan</vt:lpstr>
      <vt:lpstr>Technical Challenge: Many Addresses to Scan (Cont.)</vt:lpstr>
      <vt:lpstr>Technical Challenge: Many Requests to Send and Responses to Store</vt:lpstr>
      <vt:lpstr>Easy Lookups</vt:lpstr>
      <vt:lpstr>What Does All That Look Like Together?</vt:lpstr>
      <vt:lpstr>What Does All That Look Like Together?</vt:lpstr>
      <vt:lpstr>PowerPoint Presentation</vt:lpstr>
      <vt:lpstr>PowerPoint Presentation</vt:lpstr>
      <vt:lpstr>What Does All That Look Like Together?</vt:lpstr>
      <vt:lpstr>PowerPoint Presentation</vt:lpstr>
      <vt:lpstr>What Does All That Look Like Together?</vt:lpstr>
      <vt:lpstr>PowerPoint Presentation</vt:lpstr>
      <vt:lpstr>What Does All That Look Like Together?</vt:lpstr>
      <vt:lpstr>PowerPoint Presentation</vt:lpstr>
      <vt:lpstr>Using WebStor: Custom Pattern Example</vt:lpstr>
      <vt:lpstr>Typical Usage</vt:lpstr>
      <vt:lpstr>Responses from Specific Paths</vt:lpstr>
      <vt:lpstr>External IPs/Names</vt:lpstr>
      <vt:lpstr>WebStor is Free and Open-Source</vt:lpstr>
      <vt:lpstr>WebStor: How it Changes Things</vt:lpstr>
      <vt:lpstr>Questions?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Geerlings</dc:creator>
  <cp:lastModifiedBy>Geerlings, Ross</cp:lastModifiedBy>
  <cp:revision>237</cp:revision>
  <cp:lastPrinted>2021-11-17T15:23:30Z</cp:lastPrinted>
  <dcterms:created xsi:type="dcterms:W3CDTF">2013-07-22T18:44:35Z</dcterms:created>
  <dcterms:modified xsi:type="dcterms:W3CDTF">2021-11-17T18:23:52Z</dcterms:modified>
</cp:coreProperties>
</file>